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72" r:id="rId4"/>
    <p:sldId id="271" r:id="rId5"/>
    <p:sldId id="273" r:id="rId6"/>
    <p:sldId id="274" r:id="rId7"/>
    <p:sldId id="257" r:id="rId8"/>
    <p:sldId id="258" r:id="rId9"/>
    <p:sldId id="259" r:id="rId10"/>
    <p:sldId id="260" r:id="rId11"/>
    <p:sldId id="276" r:id="rId12"/>
    <p:sldId id="277" r:id="rId13"/>
    <p:sldId id="279" r:id="rId14"/>
    <p:sldId id="275" r:id="rId15"/>
    <p:sldId id="278" r:id="rId16"/>
    <p:sldId id="280" r:id="rId17"/>
    <p:sldId id="281" r:id="rId18"/>
    <p:sldId id="282" r:id="rId19"/>
    <p:sldId id="286" r:id="rId20"/>
    <p:sldId id="287" r:id="rId21"/>
    <p:sldId id="283" r:id="rId22"/>
    <p:sldId id="284" r:id="rId23"/>
    <p:sldId id="285" r:id="rId24"/>
    <p:sldId id="289" r:id="rId25"/>
    <p:sldId id="266" r:id="rId26"/>
    <p:sldId id="288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jannuzzi\a-ence\pobreza%20e%20mis&#233;ria%20pjannuzzi--%2092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50345148121201E-2"/>
          <c:y val="1.7359630291974727E-2"/>
          <c:w val="0.92336997225473638"/>
          <c:h val="0.8329747114943965"/>
        </c:manualLayout>
      </c:layout>
      <c:scatterChart>
        <c:scatterStyle val="smoothMarker"/>
        <c:varyColors val="0"/>
        <c:ser>
          <c:idx val="1"/>
          <c:order val="0"/>
          <c:tx>
            <c:strRef>
              <c:f>Dados!$D$2</c:f>
              <c:strCache>
                <c:ptCount val="1"/>
                <c:pt idx="0">
                  <c:v>População em situação de extrema pobreza (%)</c:v>
                </c:pt>
              </c:strCache>
            </c:strRef>
          </c:tx>
          <c:spPr>
            <a:ln w="22225" cmpd="sng">
              <a:solidFill>
                <a:srgbClr val="FF0000"/>
              </a:solidFill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Dados!$B$3:$B$23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xVal>
          <c:yVal>
            <c:numRef>
              <c:f>Dados!$D$3:$D$23</c:f>
              <c:numCache>
                <c:formatCode>0.0</c:formatCode>
                <c:ptCount val="21"/>
                <c:pt idx="0">
                  <c:v>13.5</c:v>
                </c:pt>
                <c:pt idx="1">
                  <c:v>13.4</c:v>
                </c:pt>
                <c:pt idx="2">
                  <c:v>8.6</c:v>
                </c:pt>
                <c:pt idx="3">
                  <c:v>9.3000000000000007</c:v>
                </c:pt>
                <c:pt idx="4">
                  <c:v>8.8000000000000007</c:v>
                </c:pt>
                <c:pt idx="5">
                  <c:v>8.1</c:v>
                </c:pt>
                <c:pt idx="6">
                  <c:v>8.4</c:v>
                </c:pt>
                <c:pt idx="7">
                  <c:v>9</c:v>
                </c:pt>
                <c:pt idx="8">
                  <c:v>8.3000000000000007</c:v>
                </c:pt>
                <c:pt idx="9">
                  <c:v>8.1999999999999993</c:v>
                </c:pt>
                <c:pt idx="10">
                  <c:v>7.1</c:v>
                </c:pt>
                <c:pt idx="11">
                  <c:v>6.5</c:v>
                </c:pt>
                <c:pt idx="12">
                  <c:v>5.3</c:v>
                </c:pt>
                <c:pt idx="13">
                  <c:v>4.9000000000000004</c:v>
                </c:pt>
                <c:pt idx="14">
                  <c:v>4.2</c:v>
                </c:pt>
                <c:pt idx="15">
                  <c:v>4</c:v>
                </c:pt>
                <c:pt idx="16">
                  <c:v>3.7</c:v>
                </c:pt>
                <c:pt idx="17">
                  <c:v>2.9</c:v>
                </c:pt>
                <c:pt idx="18">
                  <c:v>3.1</c:v>
                </c:pt>
                <c:pt idx="19">
                  <c:v>2.5</c:v>
                </c:pt>
                <c:pt idx="20">
                  <c:v>3.1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FB5-4D77-9EBE-E9DB170D2BE2}"/>
            </c:ext>
          </c:extLst>
        </c:ser>
        <c:ser>
          <c:idx val="0"/>
          <c:order val="1"/>
          <c:tx>
            <c:strRef>
              <c:f>Dados!$G$2</c:f>
              <c:strCache>
                <c:ptCount val="1"/>
                <c:pt idx="0">
                  <c:v>População em situação de pobreza (%)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Dados!$B$3:$B$23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xVal>
          <c:yVal>
            <c:numRef>
              <c:f>Dados!$G$3:$G$23</c:f>
              <c:numCache>
                <c:formatCode>0.0</c:formatCode>
                <c:ptCount val="21"/>
                <c:pt idx="0">
                  <c:v>31.1</c:v>
                </c:pt>
                <c:pt idx="1">
                  <c:v>30.8</c:v>
                </c:pt>
                <c:pt idx="2">
                  <c:v>22.9</c:v>
                </c:pt>
                <c:pt idx="3">
                  <c:v>23.3</c:v>
                </c:pt>
                <c:pt idx="4">
                  <c:v>23</c:v>
                </c:pt>
                <c:pt idx="5">
                  <c:v>21.9</c:v>
                </c:pt>
                <c:pt idx="6">
                  <c:v>23.2</c:v>
                </c:pt>
                <c:pt idx="7">
                  <c:v>23.5</c:v>
                </c:pt>
                <c:pt idx="8">
                  <c:v>23.4</c:v>
                </c:pt>
                <c:pt idx="9">
                  <c:v>23.6</c:v>
                </c:pt>
                <c:pt idx="10">
                  <c:v>21.5</c:v>
                </c:pt>
                <c:pt idx="11">
                  <c:v>20.3</c:v>
                </c:pt>
                <c:pt idx="12">
                  <c:v>16.3</c:v>
                </c:pt>
                <c:pt idx="13">
                  <c:v>15.1</c:v>
                </c:pt>
                <c:pt idx="14">
                  <c:v>13.3</c:v>
                </c:pt>
                <c:pt idx="15">
                  <c:v>12.2</c:v>
                </c:pt>
                <c:pt idx="16">
                  <c:v>10.199999999999999</c:v>
                </c:pt>
                <c:pt idx="17">
                  <c:v>8</c:v>
                </c:pt>
                <c:pt idx="18">
                  <c:v>7.8</c:v>
                </c:pt>
                <c:pt idx="19">
                  <c:v>7</c:v>
                </c:pt>
                <c:pt idx="20">
                  <c:v>8.3000000000000007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FB5-4D77-9EBE-E9DB170D2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7135360"/>
        <c:axId val="-107130464"/>
      </c:scatterChart>
      <c:valAx>
        <c:axId val="-107135360"/>
        <c:scaling>
          <c:orientation val="minMax"/>
          <c:max val="2015"/>
          <c:min val="199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pt-BR"/>
          </a:p>
        </c:txPr>
        <c:crossAx val="-107130464"/>
        <c:crosses val="autoZero"/>
        <c:crossBetween val="midCat"/>
        <c:majorUnit val="1"/>
      </c:valAx>
      <c:valAx>
        <c:axId val="-10713046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-107135360"/>
        <c:crosses val="autoZero"/>
        <c:crossBetween val="midCat"/>
      </c:valAx>
      <c:spPr>
        <a:noFill/>
      </c:spPr>
    </c:plotArea>
    <c:legend>
      <c:legendPos val="b"/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98266-7B6F-45C2-A2CB-851859D2FAEC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AC2A2-B338-4342-9935-1B938273AF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59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50187-EC56-491F-8A36-05F215CBBBE5}" type="slidenum">
              <a:rPr lang="pt-BR" altLang="pt-BR" smtClean="0"/>
              <a:pPr>
                <a:defRPr/>
              </a:pPr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160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50187-EC56-491F-8A36-05F215CBBBE5}" type="slidenum">
              <a:rPr lang="pt-BR" altLang="pt-BR" smtClean="0"/>
              <a:pPr>
                <a:defRPr/>
              </a:pPr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859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A81E5-48D8-48AD-91CE-288E3F068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59B89-6676-4A1F-B781-0C56FDC46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AC5433-3EED-4895-88E9-48C70EFA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18B-05D9-4378-A19A-40C224D4BB2B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ED9316-C675-41B8-B3D1-EBF5E34A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E3553E-1B09-4F16-9B6A-B74605AC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00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DD648-BB90-4A8B-9994-83230CD5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D15C7A-C998-4FC6-BA0B-39F75758D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113BE3-8411-4A94-AA92-6E5EA292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18B-05D9-4378-A19A-40C224D4BB2B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7CF5D8-5F00-4A15-AE19-7BF68400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BD3455-4E77-4511-B506-F38839D1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13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9231F5-D6B9-4E35-8725-69453ABD4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313ED6-7DCB-4A99-90FE-B2BDF0946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ADB4E5-0C14-414B-924D-ADBA6BF9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18B-05D9-4378-A19A-40C224D4BB2B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922B65-3938-42E8-9A3D-D064B24F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4BC00F-6E9F-49F3-AEEA-7A02266E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65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8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1071E-9EB5-43B8-AC21-6E261FF5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B9B59E-B83F-4E46-972D-67D9DF437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6E2D94-7FF8-4C21-AEAC-FAF24D9A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18B-05D9-4378-A19A-40C224D4BB2B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F98CD2-45AC-4E18-B3D7-6B001F38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3A34C6-5DE7-4E6D-8A87-0C15E610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16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215EA-E04C-4500-9B89-3E8911C3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E87FF5-9426-45CA-A42B-D4975208E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456D67-5381-4BA6-A1F8-FDB97F3C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18B-05D9-4378-A19A-40C224D4BB2B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513687-9A60-4425-8D0E-2D38CA67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5E3604-14DF-49A7-B89A-6657BA25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85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F0421-64C5-4FC5-ACC0-A2F24920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407ACA-DA20-4D26-88D2-31F76D076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1853CB-CC4F-4BF3-A2FE-FD2EC9830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C6005E-86D5-4747-98DC-3F02B97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18B-05D9-4378-A19A-40C224D4BB2B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C3D19B-4B26-417E-83B3-DDBD0927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3AC9F1-9272-4D1D-B798-D908F6D5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29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7080E-35BF-4FDB-AB0F-BD47501E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440751-70F5-49F7-81FF-BAA0E20B2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580B7D-C301-4C12-914E-2BD59F822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1C9906-66CD-44DF-AF23-181E21460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D30BDA9-8073-4436-9008-39F0A0784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0B3E8BC-0D3F-4EF5-9EB0-E89BF982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18B-05D9-4378-A19A-40C224D4BB2B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A5D399-61AE-4EDC-8F88-0F981A718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53056A-8062-4E77-A5DA-14D57A59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41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A20EA-B224-4033-BBE4-F0F0BB01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3E9402-17DB-4983-90E4-3B1BFC95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18B-05D9-4378-A19A-40C224D4BB2B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A68A54C-25AF-493C-8057-849AAEBC2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393928-C89D-40B9-9E6B-FD9E1496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11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5430931-227A-46DE-AE6B-0791A8BF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18B-05D9-4378-A19A-40C224D4BB2B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395B58-E9D2-4D26-BAF3-ED619118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C19691-3FAE-408E-A572-EFE2F0EA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89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93B5B-37E8-4468-998F-D2600461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ADC5C3-2CCA-4C55-B60D-C40859604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C473D7-383B-41C7-9FEB-FAD485C38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D37A92-2C83-4379-BAED-77DCF572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18B-05D9-4378-A19A-40C224D4BB2B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7D9AD8-FDA3-4FBD-9865-59DF6A09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3A98DC-BCB6-4740-AF0C-93E86B64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18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7BEFC-35F4-4DBF-879F-624DF011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548E2E7-A54F-40CF-B62A-13962C3B8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3CC782-BFE8-4476-A970-151000ADC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212B19-9ACD-406A-BC83-6261CB79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418B-05D9-4378-A19A-40C224D4BB2B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6BE828-B560-4792-93F6-2BA5CE84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D380A8-4163-40A6-9B3E-9EE42513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12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C15CB13-8EF2-4912-8CB0-4C4593C7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A07043-3D22-4D89-B0DC-118EA0106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F27295-93FC-4505-844C-6C05676B4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418B-05D9-4378-A19A-40C224D4BB2B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168AE5-2520-4D27-B23A-E0AB0BCFD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99B60C-5396-4A82-A436-ADBB1EB06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C321-0793-4ED0-8C43-4F09CDBDA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1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upoatomoealinea.com.br/indicadores-sociais-no-brasil-conceitos-fontes-de-dados-e-aplicacoes.html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drive/folders/0B0rv-8MCU4JdaWM1ZnFMakg5d00?usp=sharing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s.gov.br/sag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1ECB9-BDF2-40DC-B13B-BCD04F4EB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pt-BR" sz="3600" dirty="0"/>
            </a:br>
            <a:r>
              <a:rPr lang="pt-BR" sz="3600" dirty="0"/>
              <a:t> </a:t>
            </a:r>
            <a:r>
              <a:rPr lang="pt-BR" sz="3600" b="1" dirty="0"/>
              <a:t>XXII ENCONTRO NACIONAL DA ANIPES ENCONTRO DE DEMOGRAFIA IBGE/ANIPES </a:t>
            </a:r>
            <a:br>
              <a:rPr lang="pt-BR" sz="3600" b="1" dirty="0"/>
            </a:br>
            <a:endParaRPr lang="pt-BR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AB7CF6-AFBD-4DA3-928D-A3A5BC51B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993" y="3918571"/>
            <a:ext cx="10747717" cy="2615883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 </a:t>
            </a:r>
            <a:r>
              <a:rPr lang="pt-BR" b="1" dirty="0"/>
              <a:t>Mesa 1- Novas tecnologias de coleta de dados e seu uso pelas </a:t>
            </a:r>
          </a:p>
          <a:p>
            <a:r>
              <a:rPr lang="pt-BR" b="1" dirty="0"/>
              <a:t>agências regionais de estatística </a:t>
            </a:r>
            <a:endParaRPr lang="pt-BR" dirty="0"/>
          </a:p>
          <a:p>
            <a:endParaRPr lang="pt-BR" dirty="0"/>
          </a:p>
          <a:p>
            <a:r>
              <a:rPr lang="pt-BR" dirty="0"/>
              <a:t>Para além (ou antes) da Tecnologia, a Economia Política da Informação Estatística</a:t>
            </a:r>
          </a:p>
          <a:p>
            <a:endParaRPr lang="pt-BR" dirty="0"/>
          </a:p>
          <a:p>
            <a:r>
              <a:rPr lang="pt-BR" dirty="0"/>
              <a:t>Paulo Jannuzzi</a:t>
            </a:r>
          </a:p>
          <a:p>
            <a:r>
              <a:rPr lang="pt-BR" dirty="0"/>
              <a:t>ENCE/IBGE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D66054-8B0C-4E59-9822-7368A9639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000" y="323546"/>
            <a:ext cx="3271662" cy="14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6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CCD56-6866-4F31-AF4B-558FA93A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20 anos de </a:t>
            </a:r>
            <a:r>
              <a:rPr lang="pt-BR" sz="3600" dirty="0" err="1"/>
              <a:t>Munic</a:t>
            </a:r>
            <a:r>
              <a:rPr lang="pt-BR" sz="2000" dirty="0"/>
              <a:t> </a:t>
            </a:r>
            <a:br>
              <a:rPr lang="pt-BR" sz="2800" dirty="0"/>
            </a:br>
            <a:r>
              <a:rPr lang="pt-BR" sz="2800" dirty="0"/>
              <a:t>(Da Estrutura Administrativa a Iniciativas de Direitos Humanos)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E6FF653-F06E-4C99-AC3D-6AE38852A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B59E2F-78A3-417D-AEF4-49708BAB3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2578"/>
            <a:ext cx="10134600" cy="55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2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00" y="1413386"/>
            <a:ext cx="7422139" cy="43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524359" y="1918078"/>
            <a:ext cx="2071883" cy="602087"/>
          </a:xfrm>
          <a:prstGeom prst="rect">
            <a:avLst/>
          </a:prstGeom>
          <a:solidFill>
            <a:srgbClr val="FFC000"/>
          </a:solidFill>
        </p:spPr>
        <p:txBody>
          <a:bodyPr wrap="square" lIns="47624" tIns="23812" rIns="47624" bIns="23812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Avaliações de demanda social</a:t>
            </a: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184623" y="1480607"/>
            <a:ext cx="1365029" cy="879086"/>
          </a:xfrm>
          <a:prstGeom prst="rect">
            <a:avLst/>
          </a:prstGeom>
          <a:solidFill>
            <a:srgbClr val="FFC000"/>
          </a:solidFill>
        </p:spPr>
        <p:txBody>
          <a:bodyPr wrap="square" lIns="47624" tIns="23812" rIns="47624" bIns="23812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Avaliações Diagnósticas e Desenho</a:t>
            </a: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466941" y="4591513"/>
            <a:ext cx="2165421" cy="879086"/>
          </a:xfrm>
          <a:prstGeom prst="rect">
            <a:avLst/>
          </a:prstGeom>
          <a:solidFill>
            <a:srgbClr val="FFC000"/>
          </a:solidFill>
        </p:spPr>
        <p:txBody>
          <a:bodyPr wrap="square" lIns="47624" tIns="23812" rIns="47624" bIns="23812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Avaliação de Implementação ou Processo</a:t>
            </a: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825116" y="5801681"/>
            <a:ext cx="2303226" cy="602087"/>
          </a:xfrm>
          <a:prstGeom prst="rect">
            <a:avLst/>
          </a:prstGeom>
          <a:solidFill>
            <a:srgbClr val="FFC000"/>
          </a:solidFill>
        </p:spPr>
        <p:txBody>
          <a:bodyPr wrap="square" lIns="47624" tIns="23812" rIns="47624" bIns="23812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Avaliação de Resultados e Impactos</a:t>
            </a: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45635" y="4185086"/>
            <a:ext cx="2071883" cy="602087"/>
          </a:xfrm>
          <a:prstGeom prst="rect">
            <a:avLst/>
          </a:prstGeom>
          <a:solidFill>
            <a:srgbClr val="FFC000"/>
          </a:solidFill>
        </p:spPr>
        <p:txBody>
          <a:bodyPr wrap="square" lIns="47624" tIns="23812" rIns="47624" bIns="23812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Avaliação de Custo-efetividade</a:t>
            </a: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469B0CD-4DE3-44E5-89F9-4E4F324AC688}"/>
              </a:ext>
            </a:extLst>
          </p:cNvPr>
          <p:cNvSpPr txBox="1">
            <a:spLocks/>
          </p:cNvSpPr>
          <p:nvPr/>
        </p:nvSpPr>
        <p:spPr>
          <a:xfrm>
            <a:off x="1086677" y="87823"/>
            <a:ext cx="978010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/>
              <a:t>Pesquisas e estudos produzem  insumos fundamentais para subsidiar as Políticas Públicas em suas demandas específicas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02242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035CE7E-AE65-4837-B8E3-F51CBDB9D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56" y="2018714"/>
            <a:ext cx="11488687" cy="483928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7521893-1C0C-4F41-ABA9-AC8160404E68}"/>
              </a:ext>
            </a:extLst>
          </p:cNvPr>
          <p:cNvSpPr txBox="1">
            <a:spLocks/>
          </p:cNvSpPr>
          <p:nvPr/>
        </p:nvSpPr>
        <p:spPr>
          <a:xfrm>
            <a:off x="1086677" y="87823"/>
            <a:ext cx="978010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/>
              <a:t>Pesquisas e estudos produzem  insumos fundamentais para subsidiar as Políticas Públicas em suas demandas específicas </a:t>
            </a:r>
            <a:endParaRPr lang="pt-BR" sz="4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6E33F61-8E3D-4860-91AC-8362552E5DCB}"/>
              </a:ext>
            </a:extLst>
          </p:cNvPr>
          <p:cNvSpPr txBox="1"/>
          <p:nvPr/>
        </p:nvSpPr>
        <p:spPr>
          <a:xfrm>
            <a:off x="3829876" y="2953506"/>
            <a:ext cx="257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Comunidade Solidária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83E7A0-5EE7-4950-953A-AFD09F6B20EB}"/>
              </a:ext>
            </a:extLst>
          </p:cNvPr>
          <p:cNvSpPr txBox="1"/>
          <p:nvPr/>
        </p:nvSpPr>
        <p:spPr>
          <a:xfrm>
            <a:off x="6758605" y="2551908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Ins. Alimentar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BAA6A5-FA2D-4767-A77C-0D701295FDB6}"/>
              </a:ext>
            </a:extLst>
          </p:cNvPr>
          <p:cNvSpPr txBox="1"/>
          <p:nvPr/>
        </p:nvSpPr>
        <p:spPr>
          <a:xfrm>
            <a:off x="3829876" y="3369004"/>
            <a:ext cx="246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Indicadores Municipais, IPRS, </a:t>
            </a:r>
            <a:r>
              <a:rPr lang="pt-BR" b="1" dirty="0" err="1">
                <a:solidFill>
                  <a:srgbClr val="FF0000"/>
                </a:solidFill>
              </a:rPr>
              <a:t>Fomulação</a:t>
            </a:r>
            <a:r>
              <a:rPr lang="pt-BR" b="1" dirty="0">
                <a:solidFill>
                  <a:srgbClr val="FF0000"/>
                </a:solidFill>
              </a:rPr>
              <a:t> PPA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A25FB94-15A0-43CE-AE92-A5B80CDFD696}"/>
              </a:ext>
            </a:extLst>
          </p:cNvPr>
          <p:cNvSpPr txBox="1"/>
          <p:nvPr/>
        </p:nvSpPr>
        <p:spPr>
          <a:xfrm>
            <a:off x="4280450" y="2518968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Mapa da Fome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2821843-5680-4514-BCFE-ED3E27309F2F}"/>
              </a:ext>
            </a:extLst>
          </p:cNvPr>
          <p:cNvSpPr txBox="1"/>
          <p:nvPr/>
        </p:nvSpPr>
        <p:spPr>
          <a:xfrm>
            <a:off x="6884497" y="3300223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Bolsa Escola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68A426-7902-4A7D-897D-F35CE6EC9252}"/>
              </a:ext>
            </a:extLst>
          </p:cNvPr>
          <p:cNvSpPr txBox="1"/>
          <p:nvPr/>
        </p:nvSpPr>
        <p:spPr>
          <a:xfrm>
            <a:off x="6884497" y="4951064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Bolsa Família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BF973A-DBF5-45C3-8D36-1326A4CB066C}"/>
              </a:ext>
            </a:extLst>
          </p:cNvPr>
          <p:cNvSpPr txBox="1"/>
          <p:nvPr/>
        </p:nvSpPr>
        <p:spPr>
          <a:xfrm>
            <a:off x="6400800" y="5719866"/>
            <a:ext cx="229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Pol. Salário Mínimo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257B81-69DD-4872-90F9-130748F8B7FC}"/>
              </a:ext>
            </a:extLst>
          </p:cNvPr>
          <p:cNvSpPr txBox="1"/>
          <p:nvPr/>
        </p:nvSpPr>
        <p:spPr>
          <a:xfrm>
            <a:off x="4121426" y="5766032"/>
            <a:ext cx="197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Investimentos em Saneamento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B6CF895-D678-44AF-8592-5D56EAEE48F1}"/>
              </a:ext>
            </a:extLst>
          </p:cNvPr>
          <p:cNvSpPr txBox="1"/>
          <p:nvPr/>
        </p:nvSpPr>
        <p:spPr>
          <a:xfrm>
            <a:off x="9362657" y="4128748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Art. federativa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A86E7E-C685-4BA6-B1F6-EEB2D2DB326B}"/>
              </a:ext>
            </a:extLst>
          </p:cNvPr>
          <p:cNvSpPr txBox="1"/>
          <p:nvPr/>
        </p:nvSpPr>
        <p:spPr>
          <a:xfrm>
            <a:off x="9577528" y="5010482"/>
            <a:ext cx="166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Políticas Culturais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D7793D0-D045-406B-9608-6DF60A182571}"/>
              </a:ext>
            </a:extLst>
          </p:cNvPr>
          <p:cNvSpPr txBox="1"/>
          <p:nvPr/>
        </p:nvSpPr>
        <p:spPr>
          <a:xfrm>
            <a:off x="9431997" y="5741058"/>
            <a:ext cx="166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Institucionalização do SUAS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ACFFEF-536B-4809-AE33-145A6FA139E3}"/>
              </a:ext>
            </a:extLst>
          </p:cNvPr>
          <p:cNvSpPr txBox="1"/>
          <p:nvPr/>
        </p:nvSpPr>
        <p:spPr>
          <a:xfrm>
            <a:off x="6911005" y="2704308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Ins. Alimentar </a:t>
            </a:r>
          </a:p>
        </p:txBody>
      </p:sp>
    </p:spTree>
    <p:extLst>
      <p:ext uri="{BB962C8B-B14F-4D97-AF65-F5344CB8AC3E}">
        <p14:creationId xmlns:p14="http://schemas.microsoft.com/office/powerpoint/2010/main" val="283531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riângulo isósceles 1">
            <a:extLst>
              <a:ext uri="{FF2B5EF4-FFF2-40B4-BE49-F238E27FC236}">
                <a16:creationId xmlns:a16="http://schemas.microsoft.com/office/drawing/2014/main" id="{37A8B355-94F9-4DCD-AA71-389549F46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3538538"/>
            <a:ext cx="2592387" cy="15843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cxnSp>
        <p:nvCxnSpPr>
          <p:cNvPr id="13315" name="Conector reto 4">
            <a:extLst>
              <a:ext uri="{FF2B5EF4-FFF2-40B4-BE49-F238E27FC236}">
                <a16:creationId xmlns:a16="http://schemas.microsoft.com/office/drawing/2014/main" id="{1009032C-71A8-4706-A4B6-3FCDC81787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00375" y="3108325"/>
            <a:ext cx="6213475" cy="8461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6" name="CaixaDeTexto 5">
            <a:extLst>
              <a:ext uri="{FF2B5EF4-FFF2-40B4-BE49-F238E27FC236}">
                <a16:creationId xmlns:a16="http://schemas.microsoft.com/office/drawing/2014/main" id="{5887DF11-7345-4B99-8C79-1F11D5600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2430463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Eficiência</a:t>
            </a:r>
          </a:p>
        </p:txBody>
      </p:sp>
      <p:sp>
        <p:nvSpPr>
          <p:cNvPr id="13317" name="CaixaDeTexto 7">
            <a:extLst>
              <a:ext uri="{FF2B5EF4-FFF2-40B4-BE49-F238E27FC236}">
                <a16:creationId xmlns:a16="http://schemas.microsoft.com/office/drawing/2014/main" id="{7901414D-C0AF-4801-8A35-CD6587FC2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2997200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Eficácia</a:t>
            </a:r>
          </a:p>
        </p:txBody>
      </p:sp>
      <p:sp>
        <p:nvSpPr>
          <p:cNvPr id="13318" name="CaixaDeTexto 8">
            <a:extLst>
              <a:ext uri="{FF2B5EF4-FFF2-40B4-BE49-F238E27FC236}">
                <a16:creationId xmlns:a16="http://schemas.microsoft.com/office/drawing/2014/main" id="{A778C270-972F-4C28-98B2-111403FB1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463" y="2543175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Efetividade</a:t>
            </a:r>
          </a:p>
        </p:txBody>
      </p:sp>
      <p:cxnSp>
        <p:nvCxnSpPr>
          <p:cNvPr id="13319" name="Conector de Seta Reta 10">
            <a:extLst>
              <a:ext uri="{FF2B5EF4-FFF2-40B4-BE49-F238E27FC236}">
                <a16:creationId xmlns:a16="http://schemas.microsoft.com/office/drawing/2014/main" id="{B76D185C-87A4-46DF-A5FB-DC60319378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00375" y="3686175"/>
            <a:ext cx="0" cy="538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0" name="CaixaDeTexto 11">
            <a:extLst>
              <a:ext uri="{FF2B5EF4-FFF2-40B4-BE49-F238E27FC236}">
                <a16:creationId xmlns:a16="http://schemas.microsoft.com/office/drawing/2014/main" id="{91A1E288-DF00-4888-8DF3-700DCA718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4348163"/>
            <a:ext cx="2305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Sustentabilidade fiscal</a:t>
            </a:r>
          </a:p>
        </p:txBody>
      </p:sp>
      <p:sp>
        <p:nvSpPr>
          <p:cNvPr id="13321" name="CaixaDeTexto 12">
            <a:extLst>
              <a:ext uri="{FF2B5EF4-FFF2-40B4-BE49-F238E27FC236}">
                <a16:creationId xmlns:a16="http://schemas.microsoft.com/office/drawing/2014/main" id="{705FC619-BCF8-432A-8A95-550809F5E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13" y="4224338"/>
            <a:ext cx="2305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Coesão social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>
                <a:latin typeface="Arial" panose="020B0604020202020204" pitchFamily="34" charset="0"/>
              </a:rPr>
              <a:t>Equidade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Diversidade</a:t>
            </a:r>
          </a:p>
        </p:txBody>
      </p:sp>
      <p:sp>
        <p:nvSpPr>
          <p:cNvPr id="13322" name="CaixaDeTexto 15">
            <a:extLst>
              <a:ext uri="{FF2B5EF4-FFF2-40B4-BE49-F238E27FC236}">
                <a16:creationId xmlns:a16="http://schemas.microsoft.com/office/drawing/2014/main" id="{666B51FC-8387-499F-B1F7-54980B0A5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1851025"/>
            <a:ext cx="540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Valor Público das Políticas e Programas</a:t>
            </a:r>
          </a:p>
        </p:txBody>
      </p:sp>
      <p:cxnSp>
        <p:nvCxnSpPr>
          <p:cNvPr id="13323" name="Conector de Seta Reta 18">
            <a:extLst>
              <a:ext uri="{FF2B5EF4-FFF2-40B4-BE49-F238E27FC236}">
                <a16:creationId xmlns:a16="http://schemas.microsoft.com/office/drawing/2014/main" id="{DEE65B92-B9A4-4ABA-990D-6B050ABAA2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48750" y="3686175"/>
            <a:ext cx="0" cy="538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4" name="Rectangle 2">
            <a:extLst>
              <a:ext uri="{FF2B5EF4-FFF2-40B4-BE49-F238E27FC236}">
                <a16:creationId xmlns:a16="http://schemas.microsoft.com/office/drawing/2014/main" id="{61F70286-7DB3-41C1-96CF-D2FB950FB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26" y="450850"/>
            <a:ext cx="10926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Calibri Light" panose="020F0302020204030204" pitchFamily="34" charset="0"/>
              </a:rPr>
              <a:t>Pesquisas e estudos produzem informações sobre eficiência, eficácia e efetividade das ações para avaliação do valor público das Políticas e Programas </a:t>
            </a:r>
          </a:p>
        </p:txBody>
      </p:sp>
    </p:spTree>
    <p:extLst>
      <p:ext uri="{BB962C8B-B14F-4D97-AF65-F5344CB8AC3E}">
        <p14:creationId xmlns:p14="http://schemas.microsoft.com/office/powerpoint/2010/main" val="10365781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496" y="1413386"/>
            <a:ext cx="7085721" cy="500168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087C89B-77E3-490F-80D1-769E7D65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87823"/>
            <a:ext cx="11118573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Teríamos logrado produzir informações sofisticadas para atender demandas complexas de Políticas Públicas sem um Sistema Estatístico estruturado em instituições especializadas ?</a:t>
            </a:r>
            <a:endParaRPr lang="pt-BR" sz="4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285D59-3A12-48AF-AF21-20C6A4B46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818" y="1356761"/>
            <a:ext cx="4854674" cy="50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0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A15F61DA-D702-4602-AEC0-1254F61316D0}"/>
              </a:ext>
            </a:extLst>
          </p:cNvPr>
          <p:cNvSpPr/>
          <p:nvPr/>
        </p:nvSpPr>
        <p:spPr>
          <a:xfrm>
            <a:off x="4147930" y="2623930"/>
            <a:ext cx="3896139" cy="2199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687D06-8448-4101-94C7-DEB73A9E09E2}"/>
              </a:ext>
            </a:extLst>
          </p:cNvPr>
          <p:cNvSpPr txBox="1"/>
          <p:nvPr/>
        </p:nvSpPr>
        <p:spPr>
          <a:xfrm>
            <a:off x="2743200" y="4956313"/>
            <a:ext cx="186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Capacidade institucional e política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705124-85D3-457C-B328-C83F78AD0876}"/>
              </a:ext>
            </a:extLst>
          </p:cNvPr>
          <p:cNvSpPr txBox="1"/>
          <p:nvPr/>
        </p:nvSpPr>
        <p:spPr>
          <a:xfrm>
            <a:off x="7580245" y="4856921"/>
            <a:ext cx="186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Capacidade técnica e tecnológica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7F2F493-F16C-4E07-BAED-E17896482ADF}"/>
              </a:ext>
            </a:extLst>
          </p:cNvPr>
          <p:cNvSpPr txBox="1"/>
          <p:nvPr/>
        </p:nvSpPr>
        <p:spPr>
          <a:xfrm>
            <a:off x="5128591" y="1822174"/>
            <a:ext cx="227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Demanda das Políticas Públicas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B7DDCF7-212F-46CF-B420-E1B0ADAA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87823"/>
            <a:ext cx="11118573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Desenvolvimento do Sistema Estatístico está atrelado à </a:t>
            </a:r>
            <a:r>
              <a:rPr lang="pt-BR" sz="2400" b="1" dirty="0"/>
              <a:t>complexidade das demandas </a:t>
            </a:r>
            <a:r>
              <a:rPr lang="pt-BR" sz="2400" dirty="0"/>
              <a:t>das Políticas Públicas, da </a:t>
            </a:r>
            <a:r>
              <a:rPr lang="pt-BR" sz="2400" b="1" dirty="0"/>
              <a:t>capacidade institucional </a:t>
            </a:r>
            <a:r>
              <a:rPr lang="pt-BR" sz="2400" dirty="0"/>
              <a:t>de produzi-las com especificidade e regularidade e </a:t>
            </a:r>
            <a:r>
              <a:rPr lang="pt-BR" sz="2400" b="1" dirty="0"/>
              <a:t>capacidade técnica e tecnológica </a:t>
            </a:r>
            <a:r>
              <a:rPr lang="pt-BR" sz="2400" dirty="0"/>
              <a:t>de produzi-las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37593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A15F61DA-D702-4602-AEC0-1254F61316D0}"/>
              </a:ext>
            </a:extLst>
          </p:cNvPr>
          <p:cNvSpPr/>
          <p:nvPr/>
        </p:nvSpPr>
        <p:spPr>
          <a:xfrm>
            <a:off x="4147930" y="2623930"/>
            <a:ext cx="3896139" cy="2199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687D06-8448-4101-94C7-DEB73A9E09E2}"/>
              </a:ext>
            </a:extLst>
          </p:cNvPr>
          <p:cNvSpPr txBox="1"/>
          <p:nvPr/>
        </p:nvSpPr>
        <p:spPr>
          <a:xfrm>
            <a:off x="2743200" y="4956313"/>
            <a:ext cx="186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Capacidade institucional e política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705124-85D3-457C-B328-C83F78AD0876}"/>
              </a:ext>
            </a:extLst>
          </p:cNvPr>
          <p:cNvSpPr txBox="1"/>
          <p:nvPr/>
        </p:nvSpPr>
        <p:spPr>
          <a:xfrm>
            <a:off x="7580245" y="4856921"/>
            <a:ext cx="186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Capacidade técnica e tecnológica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7F2F493-F16C-4E07-BAED-E17896482ADF}"/>
              </a:ext>
            </a:extLst>
          </p:cNvPr>
          <p:cNvSpPr txBox="1"/>
          <p:nvPr/>
        </p:nvSpPr>
        <p:spPr>
          <a:xfrm>
            <a:off x="5128591" y="1822174"/>
            <a:ext cx="227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Demanda das Políticas Públicas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B7DDCF7-212F-46CF-B420-E1B0ADAA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87823"/>
            <a:ext cx="11118573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Desenvolvimento do Sistema Estatístico está atrelado à complexidade das demandas das Políticas Públicas, da capacidade institucional de produzi-las com especificidade e regularidade e capacidade técnica e tecnológica de produzi-las</a:t>
            </a:r>
            <a:endParaRPr lang="pt-BR" sz="4000" dirty="0"/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8D686C46-1F9C-4E9A-BA8C-3CA6573E9CAD}"/>
              </a:ext>
            </a:extLst>
          </p:cNvPr>
          <p:cNvSpPr/>
          <p:nvPr/>
        </p:nvSpPr>
        <p:spPr>
          <a:xfrm>
            <a:off x="7162804" y="2070099"/>
            <a:ext cx="390938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5A3C259-24D5-41C3-93BE-6D3694BB6651}"/>
              </a:ext>
            </a:extLst>
          </p:cNvPr>
          <p:cNvSpPr txBox="1"/>
          <p:nvPr/>
        </p:nvSpPr>
        <p:spPr>
          <a:xfrm>
            <a:off x="7772400" y="1783522"/>
            <a:ext cx="35184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Informação mais específica, a ser levantada em campo ou integrada a partir de Cadastros e Registros Administrativos, no tempo requerido para gestão </a:t>
            </a:r>
          </a:p>
        </p:txBody>
      </p:sp>
    </p:spTree>
    <p:extLst>
      <p:ext uri="{BB962C8B-B14F-4D97-AF65-F5344CB8AC3E}">
        <p14:creationId xmlns:p14="http://schemas.microsoft.com/office/powerpoint/2010/main" val="61487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A15F61DA-D702-4602-AEC0-1254F61316D0}"/>
              </a:ext>
            </a:extLst>
          </p:cNvPr>
          <p:cNvSpPr/>
          <p:nvPr/>
        </p:nvSpPr>
        <p:spPr>
          <a:xfrm>
            <a:off x="4147930" y="2623930"/>
            <a:ext cx="3896139" cy="2199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687D06-8448-4101-94C7-DEB73A9E09E2}"/>
              </a:ext>
            </a:extLst>
          </p:cNvPr>
          <p:cNvSpPr txBox="1"/>
          <p:nvPr/>
        </p:nvSpPr>
        <p:spPr>
          <a:xfrm>
            <a:off x="2743200" y="4956313"/>
            <a:ext cx="186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Capacidade institucional e política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705124-85D3-457C-B328-C83F78AD0876}"/>
              </a:ext>
            </a:extLst>
          </p:cNvPr>
          <p:cNvSpPr txBox="1"/>
          <p:nvPr/>
        </p:nvSpPr>
        <p:spPr>
          <a:xfrm>
            <a:off x="7580245" y="4856921"/>
            <a:ext cx="186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Capacidade técnica e tecnológica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7F2F493-F16C-4E07-BAED-E17896482ADF}"/>
              </a:ext>
            </a:extLst>
          </p:cNvPr>
          <p:cNvSpPr txBox="1"/>
          <p:nvPr/>
        </p:nvSpPr>
        <p:spPr>
          <a:xfrm>
            <a:off x="5128591" y="1822174"/>
            <a:ext cx="227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Demanda das Políticas Públicas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B7DDCF7-212F-46CF-B420-E1B0ADAA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87823"/>
            <a:ext cx="11118573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Desenvolvimento do Sistema Estatístico está atrelado à complexidade das demandas das Políticas Públicas, da capacidade institucional de produzi-las com especificidade e regularidade e capacidade técnica e tecnológica de produzi-las</a:t>
            </a:r>
            <a:endParaRPr lang="pt-BR" sz="4000" dirty="0"/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8D686C46-1F9C-4E9A-BA8C-3CA6573E9CAD}"/>
              </a:ext>
            </a:extLst>
          </p:cNvPr>
          <p:cNvSpPr/>
          <p:nvPr/>
        </p:nvSpPr>
        <p:spPr>
          <a:xfrm rot="13907659">
            <a:off x="2898915" y="4455490"/>
            <a:ext cx="390938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5A3C259-24D5-41C3-93BE-6D3694BB6651}"/>
              </a:ext>
            </a:extLst>
          </p:cNvPr>
          <p:cNvSpPr txBox="1"/>
          <p:nvPr/>
        </p:nvSpPr>
        <p:spPr>
          <a:xfrm>
            <a:off x="344557" y="2459504"/>
            <a:ext cx="3803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Instituições especializadas na produção regular- não sujeitas às descontinuidades de governo- de conhecimento, com capacidade politico-relacional</a:t>
            </a:r>
          </a:p>
          <a:p>
            <a:r>
              <a:rPr lang="pt-BR" sz="2000" dirty="0"/>
              <a:t>com diferentes agentes </a:t>
            </a:r>
          </a:p>
        </p:txBody>
      </p:sp>
    </p:spTree>
    <p:extLst>
      <p:ext uri="{BB962C8B-B14F-4D97-AF65-F5344CB8AC3E}">
        <p14:creationId xmlns:p14="http://schemas.microsoft.com/office/powerpoint/2010/main" val="323608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A15F61DA-D702-4602-AEC0-1254F61316D0}"/>
              </a:ext>
            </a:extLst>
          </p:cNvPr>
          <p:cNvSpPr/>
          <p:nvPr/>
        </p:nvSpPr>
        <p:spPr>
          <a:xfrm>
            <a:off x="4147930" y="2623930"/>
            <a:ext cx="3896139" cy="2199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687D06-8448-4101-94C7-DEB73A9E09E2}"/>
              </a:ext>
            </a:extLst>
          </p:cNvPr>
          <p:cNvSpPr txBox="1"/>
          <p:nvPr/>
        </p:nvSpPr>
        <p:spPr>
          <a:xfrm>
            <a:off x="2743200" y="4956313"/>
            <a:ext cx="186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Capacidade institucional e política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705124-85D3-457C-B328-C83F78AD0876}"/>
              </a:ext>
            </a:extLst>
          </p:cNvPr>
          <p:cNvSpPr txBox="1"/>
          <p:nvPr/>
        </p:nvSpPr>
        <p:spPr>
          <a:xfrm>
            <a:off x="7580245" y="4856921"/>
            <a:ext cx="186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Capacidade técnica e tecnológica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7F2F493-F16C-4E07-BAED-E17896482ADF}"/>
              </a:ext>
            </a:extLst>
          </p:cNvPr>
          <p:cNvSpPr txBox="1"/>
          <p:nvPr/>
        </p:nvSpPr>
        <p:spPr>
          <a:xfrm>
            <a:off x="5128591" y="1822174"/>
            <a:ext cx="227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Demanda das Políticas Públicas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B7DDCF7-212F-46CF-B420-E1B0ADAA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87823"/>
            <a:ext cx="11118573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Desenvolvimento do Sistema Estatístico está atrelado à complexidade das demandas das Políticas Públicas, da capacidade institucional de produzi-las com especificidade e regularidade e capacidade técnica e tecnológica de produzi-las</a:t>
            </a:r>
            <a:endParaRPr lang="pt-BR" sz="4000" dirty="0"/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8D686C46-1F9C-4E9A-BA8C-3CA6573E9CAD}"/>
              </a:ext>
            </a:extLst>
          </p:cNvPr>
          <p:cNvSpPr/>
          <p:nvPr/>
        </p:nvSpPr>
        <p:spPr>
          <a:xfrm rot="17987280">
            <a:off x="8319055" y="4512029"/>
            <a:ext cx="390938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5A3C259-24D5-41C3-93BE-6D3694BB6651}"/>
              </a:ext>
            </a:extLst>
          </p:cNvPr>
          <p:cNvSpPr txBox="1"/>
          <p:nvPr/>
        </p:nvSpPr>
        <p:spPr>
          <a:xfrm>
            <a:off x="8163340" y="2279363"/>
            <a:ext cx="3803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Equipes técnicas multidisciplinares para produção de conhecimento técnico-científico transdisciplinar, mediante uso de técnicas e tecnologias adequadas</a:t>
            </a:r>
          </a:p>
        </p:txBody>
      </p:sp>
    </p:spTree>
    <p:extLst>
      <p:ext uri="{BB962C8B-B14F-4D97-AF65-F5344CB8AC3E}">
        <p14:creationId xmlns:p14="http://schemas.microsoft.com/office/powerpoint/2010/main" val="401946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 txBox="1">
            <a:spLocks/>
          </p:cNvSpPr>
          <p:nvPr/>
        </p:nvSpPr>
        <p:spPr bwMode="auto">
          <a:xfrm>
            <a:off x="1981921" y="260048"/>
            <a:ext cx="8229600" cy="7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defTabSz="914257" eaLnBrk="0" hangingPunct="0"/>
            <a:r>
              <a:rPr lang="pt-BR" sz="3300" b="1" dirty="0">
                <a:solidFill>
                  <a:srgbClr val="595959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endParaRPr lang="pt-BR" sz="3300" b="1" dirty="0">
              <a:solidFill>
                <a:srgbClr val="948A54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5864" y="308839"/>
            <a:ext cx="10788874" cy="201284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t-BR" sz="2400" dirty="0">
                <a:latin typeface="+mj-lt"/>
                <a:ea typeface="MS PGothic" pitchFamily="34" charset="-128"/>
              </a:rPr>
              <a:t>Instituições de Planejamento e Estatística devidamente legitimadas, fortalecidas e equipadas  preservam a memória de diferentes governos, potencializando os efeitos das Políticas Públicas</a:t>
            </a:r>
            <a:endParaRPr lang="pt-BR" sz="2400" dirty="0">
              <a:ea typeface="MS PGothic" pitchFamily="34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200" dirty="0">
              <a:solidFill>
                <a:srgbClr val="404040"/>
              </a:solidFill>
              <a:latin typeface="+mj-lt"/>
              <a:ea typeface="MS PGothic" pitchFamily="34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200" dirty="0">
              <a:solidFill>
                <a:srgbClr val="404040"/>
              </a:solidFill>
              <a:ea typeface="MS PGothic" pitchFamily="34" charset="-128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37037FCB-8A68-4329-9FD5-0AA6DBD8B50B}"/>
              </a:ext>
            </a:extLst>
          </p:cNvPr>
          <p:cNvCxnSpPr/>
          <p:nvPr/>
        </p:nvCxnSpPr>
        <p:spPr>
          <a:xfrm flipV="1">
            <a:off x="1736035" y="1921565"/>
            <a:ext cx="0" cy="4346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D5AC103-D6F6-4773-B5CE-88FA363C08EB}"/>
              </a:ext>
            </a:extLst>
          </p:cNvPr>
          <p:cNvCxnSpPr/>
          <p:nvPr/>
        </p:nvCxnSpPr>
        <p:spPr>
          <a:xfrm>
            <a:off x="1338470" y="6029739"/>
            <a:ext cx="7845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o 9">
            <a:extLst>
              <a:ext uri="{FF2B5EF4-FFF2-40B4-BE49-F238E27FC236}">
                <a16:creationId xmlns:a16="http://schemas.microsoft.com/office/drawing/2014/main" id="{E4A27638-C949-417F-B1B2-9F489D16A745}"/>
              </a:ext>
            </a:extLst>
          </p:cNvPr>
          <p:cNvSpPr/>
          <p:nvPr/>
        </p:nvSpPr>
        <p:spPr>
          <a:xfrm rot="10373672">
            <a:off x="2522792" y="-54821"/>
            <a:ext cx="9506974" cy="5141788"/>
          </a:xfrm>
          <a:prstGeom prst="arc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Arco 12">
            <a:extLst>
              <a:ext uri="{FF2B5EF4-FFF2-40B4-BE49-F238E27FC236}">
                <a16:creationId xmlns:a16="http://schemas.microsoft.com/office/drawing/2014/main" id="{D5774745-2696-4DCF-9F82-DA295B4E6E90}"/>
              </a:ext>
            </a:extLst>
          </p:cNvPr>
          <p:cNvSpPr/>
          <p:nvPr/>
        </p:nvSpPr>
        <p:spPr>
          <a:xfrm rot="6377213">
            <a:off x="-967485" y="-2759530"/>
            <a:ext cx="9506974" cy="6831394"/>
          </a:xfrm>
          <a:prstGeom prst="arc">
            <a:avLst>
              <a:gd name="adj1" fmla="val 16408408"/>
              <a:gd name="adj2" fmla="val 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51F537-30E8-4E43-9C5C-6D223CA07F7E}"/>
              </a:ext>
            </a:extLst>
          </p:cNvPr>
          <p:cNvSpPr txBox="1"/>
          <p:nvPr/>
        </p:nvSpPr>
        <p:spPr>
          <a:xfrm>
            <a:off x="7938052" y="4479235"/>
            <a:ext cx="1934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Capital Político</a:t>
            </a:r>
            <a:endParaRPr lang="pt-BR" b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0B14F06-1690-422F-99CB-E19FB4FCEE89}"/>
              </a:ext>
            </a:extLst>
          </p:cNvPr>
          <p:cNvSpPr/>
          <p:nvPr/>
        </p:nvSpPr>
        <p:spPr>
          <a:xfrm>
            <a:off x="6824502" y="2283292"/>
            <a:ext cx="298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Aprendizagem organizacional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8E6BE89-6B85-43A7-94CC-3E377CD0AB96}"/>
              </a:ext>
            </a:extLst>
          </p:cNvPr>
          <p:cNvSpPr txBox="1"/>
          <p:nvPr/>
        </p:nvSpPr>
        <p:spPr>
          <a:xfrm>
            <a:off x="8744276" y="6115207"/>
            <a:ext cx="112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Tempo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3135685-B620-4919-9373-D7E5161C553C}"/>
              </a:ext>
            </a:extLst>
          </p:cNvPr>
          <p:cNvCxnSpPr/>
          <p:nvPr/>
        </p:nvCxnSpPr>
        <p:spPr>
          <a:xfrm>
            <a:off x="3366052" y="2467958"/>
            <a:ext cx="0" cy="3977249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A8E59F02-F1C2-4743-A15C-A38488CF7A60}"/>
              </a:ext>
            </a:extLst>
          </p:cNvPr>
          <p:cNvSpPr/>
          <p:nvPr/>
        </p:nvSpPr>
        <p:spPr>
          <a:xfrm>
            <a:off x="2888196" y="6310319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6 a 9 meses</a:t>
            </a:r>
          </a:p>
        </p:txBody>
      </p:sp>
    </p:spTree>
    <p:extLst>
      <p:ext uri="{BB962C8B-B14F-4D97-AF65-F5344CB8AC3E}">
        <p14:creationId xmlns:p14="http://schemas.microsoft.com/office/powerpoint/2010/main" val="7251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 bwMode="auto">
          <a:xfrm>
            <a:off x="397565" y="115888"/>
            <a:ext cx="11370365" cy="20875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t-BR" altLang="pt-BR" sz="2400" dirty="0">
                <a:solidFill>
                  <a:schemeClr val="tx1">
                    <a:lumMod val="50000"/>
                  </a:schemeClr>
                </a:solidFill>
              </a:rPr>
              <a:t>O surgimento e fortalecimento da produção as Estatísticas Públicas está associado à construção do Estado de Bem Estar Social no Mundo e à complexidade da economia mundial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63752" y="4005064"/>
            <a:ext cx="339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Anos 40 - Contabilidade Nacional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42053" y="4544772"/>
            <a:ext cx="339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Anos 20 - Desemprego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37269" y="3567944"/>
            <a:ext cx="339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Anos 60 – Indicadores Sociais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39995" y="3172103"/>
            <a:ext cx="339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Anos 90 – Indicadores Ambientais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689778-1FA0-437E-A0C7-6F5CCA12A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11" y="1577010"/>
            <a:ext cx="9486916" cy="4996068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8BB17103-BD9D-44B5-A0FD-872A0CC9DCA7}"/>
              </a:ext>
            </a:extLst>
          </p:cNvPr>
          <p:cNvSpPr/>
          <p:nvPr/>
        </p:nvSpPr>
        <p:spPr>
          <a:xfrm rot="20169538">
            <a:off x="7776802" y="3885208"/>
            <a:ext cx="1974574" cy="26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D3647E2-1439-40D5-9609-4AFEE0902761}"/>
              </a:ext>
            </a:extLst>
          </p:cNvPr>
          <p:cNvSpPr txBox="1"/>
          <p:nvPr/>
        </p:nvSpPr>
        <p:spPr>
          <a:xfrm>
            <a:off x="9720551" y="3774231"/>
            <a:ext cx="227512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Fortalecimento do papel do Estado e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167965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 txBox="1">
            <a:spLocks/>
          </p:cNvSpPr>
          <p:nvPr/>
        </p:nvSpPr>
        <p:spPr bwMode="auto">
          <a:xfrm>
            <a:off x="1981921" y="260048"/>
            <a:ext cx="8229600" cy="7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defTabSz="914257" eaLnBrk="0" hangingPunct="0"/>
            <a:r>
              <a:rPr lang="pt-BR" sz="3300" b="1" dirty="0">
                <a:solidFill>
                  <a:srgbClr val="595959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endParaRPr lang="pt-BR" sz="3300" b="1" dirty="0">
              <a:solidFill>
                <a:srgbClr val="948A54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5864" y="308839"/>
            <a:ext cx="10788874" cy="201284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t-BR" sz="2400" dirty="0">
                <a:latin typeface="+mj-lt"/>
                <a:ea typeface="MS PGothic" pitchFamily="34" charset="-128"/>
              </a:rPr>
              <a:t>Instituições de Planejamento e Estatística devidamente legitimadas, fortalecidas e equipadas  preservam a memória de diferentes governos, potencializando os efeitos das Políticas Públicas</a:t>
            </a:r>
            <a:endParaRPr lang="pt-BR" sz="2400" dirty="0">
              <a:ea typeface="MS PGothic" pitchFamily="34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200" dirty="0">
              <a:solidFill>
                <a:srgbClr val="404040"/>
              </a:solidFill>
              <a:latin typeface="+mj-lt"/>
              <a:ea typeface="MS PGothic" pitchFamily="34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200" dirty="0">
              <a:solidFill>
                <a:srgbClr val="404040"/>
              </a:solidFill>
              <a:ea typeface="MS PGothic" pitchFamily="34" charset="-128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37037FCB-8A68-4329-9FD5-0AA6DBD8B50B}"/>
              </a:ext>
            </a:extLst>
          </p:cNvPr>
          <p:cNvCxnSpPr/>
          <p:nvPr/>
        </p:nvCxnSpPr>
        <p:spPr>
          <a:xfrm flipV="1">
            <a:off x="1736035" y="1921565"/>
            <a:ext cx="0" cy="4346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D5AC103-D6F6-4773-B5CE-88FA363C08EB}"/>
              </a:ext>
            </a:extLst>
          </p:cNvPr>
          <p:cNvCxnSpPr/>
          <p:nvPr/>
        </p:nvCxnSpPr>
        <p:spPr>
          <a:xfrm>
            <a:off x="1338470" y="6029739"/>
            <a:ext cx="7845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o 9">
            <a:extLst>
              <a:ext uri="{FF2B5EF4-FFF2-40B4-BE49-F238E27FC236}">
                <a16:creationId xmlns:a16="http://schemas.microsoft.com/office/drawing/2014/main" id="{E4A27638-C949-417F-B1B2-9F489D16A745}"/>
              </a:ext>
            </a:extLst>
          </p:cNvPr>
          <p:cNvSpPr/>
          <p:nvPr/>
        </p:nvSpPr>
        <p:spPr>
          <a:xfrm rot="10373672">
            <a:off x="2522792" y="-54821"/>
            <a:ext cx="9506974" cy="5141788"/>
          </a:xfrm>
          <a:prstGeom prst="arc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Arco 12">
            <a:extLst>
              <a:ext uri="{FF2B5EF4-FFF2-40B4-BE49-F238E27FC236}">
                <a16:creationId xmlns:a16="http://schemas.microsoft.com/office/drawing/2014/main" id="{D5774745-2696-4DCF-9F82-DA295B4E6E90}"/>
              </a:ext>
            </a:extLst>
          </p:cNvPr>
          <p:cNvSpPr/>
          <p:nvPr/>
        </p:nvSpPr>
        <p:spPr>
          <a:xfrm rot="6377213">
            <a:off x="-1219122" y="-3712971"/>
            <a:ext cx="9506974" cy="6831394"/>
          </a:xfrm>
          <a:prstGeom prst="arc">
            <a:avLst>
              <a:gd name="adj1" fmla="val 16408408"/>
              <a:gd name="adj2" fmla="val 0"/>
            </a:avLst>
          </a:prstGeom>
          <a:ln w="31750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51F537-30E8-4E43-9C5C-6D223CA07F7E}"/>
              </a:ext>
            </a:extLst>
          </p:cNvPr>
          <p:cNvSpPr txBox="1"/>
          <p:nvPr/>
        </p:nvSpPr>
        <p:spPr>
          <a:xfrm>
            <a:off x="7938052" y="4479235"/>
            <a:ext cx="1934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Capital Político</a:t>
            </a:r>
            <a:endParaRPr lang="pt-BR" b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0B14F06-1690-422F-99CB-E19FB4FCEE89}"/>
              </a:ext>
            </a:extLst>
          </p:cNvPr>
          <p:cNvSpPr/>
          <p:nvPr/>
        </p:nvSpPr>
        <p:spPr>
          <a:xfrm>
            <a:off x="6824502" y="2283292"/>
            <a:ext cx="298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Aprendizagem organizacional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8E6BE89-6B85-43A7-94CC-3E377CD0AB96}"/>
              </a:ext>
            </a:extLst>
          </p:cNvPr>
          <p:cNvSpPr txBox="1"/>
          <p:nvPr/>
        </p:nvSpPr>
        <p:spPr>
          <a:xfrm>
            <a:off x="8744276" y="6115207"/>
            <a:ext cx="112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Tempo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3135685-B620-4919-9373-D7E5161C553C}"/>
              </a:ext>
            </a:extLst>
          </p:cNvPr>
          <p:cNvCxnSpPr/>
          <p:nvPr/>
        </p:nvCxnSpPr>
        <p:spPr>
          <a:xfrm>
            <a:off x="3366052" y="2467958"/>
            <a:ext cx="0" cy="3977249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A8E59F02-F1C2-4743-A15C-A38488CF7A60}"/>
              </a:ext>
            </a:extLst>
          </p:cNvPr>
          <p:cNvSpPr/>
          <p:nvPr/>
        </p:nvSpPr>
        <p:spPr>
          <a:xfrm>
            <a:off x="2888196" y="6310319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6 a 9 meses</a:t>
            </a:r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20FB0A0C-D50F-4725-AE4C-AC9736052081}"/>
              </a:ext>
            </a:extLst>
          </p:cNvPr>
          <p:cNvSpPr/>
          <p:nvPr/>
        </p:nvSpPr>
        <p:spPr>
          <a:xfrm rot="6377213">
            <a:off x="-815085" y="-2607130"/>
            <a:ext cx="9506974" cy="6831394"/>
          </a:xfrm>
          <a:prstGeom prst="arc">
            <a:avLst>
              <a:gd name="adj1" fmla="val 16408408"/>
              <a:gd name="adj2" fmla="val 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8C9B7B65-961C-4E38-9E30-2DB7655B9E78}"/>
              </a:ext>
            </a:extLst>
          </p:cNvPr>
          <p:cNvSpPr/>
          <p:nvPr/>
        </p:nvSpPr>
        <p:spPr>
          <a:xfrm rot="8379098">
            <a:off x="4996069" y="3770142"/>
            <a:ext cx="265044" cy="492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7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CFC3C-B52E-4C92-8CD7-9A2B8624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7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/>
              <a:t>Aplicativo IDV/MOPS- Identificação de Domicílios Vulneráveis e Mapa de Oportunidades e Serviços Públicos: um caso de encontro da demanda da Política Pública (por identificar os bolsões de pobreza), com a proximidade institucional com o demandante (MDS) e capacidade técnica/tecnológica instalada (SAGI)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F3D115B-E672-4793-9533-4F7832E36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408" y="1955410"/>
            <a:ext cx="2827825" cy="37369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BCCF88-B23F-4F2A-8A9F-57E18B010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55410"/>
            <a:ext cx="6936711" cy="427657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A287B2-64B3-460D-BFEE-77B2048A2C1D}"/>
              </a:ext>
            </a:extLst>
          </p:cNvPr>
          <p:cNvSpPr txBox="1"/>
          <p:nvPr/>
        </p:nvSpPr>
        <p:spPr>
          <a:xfrm>
            <a:off x="3851865" y="5631823"/>
            <a:ext cx="478569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Manutenção e aprimoramento do sistema demanda equipe estável e treinada e acesso a novas tecnologias e registros administrativos </a:t>
            </a:r>
            <a:r>
              <a:rPr lang="pt-BR" dirty="0" err="1"/>
              <a:t>georeferenciados</a:t>
            </a:r>
            <a:r>
              <a:rPr lang="pt-BR" dirty="0"/>
              <a:t> de vários Ministérios</a:t>
            </a:r>
          </a:p>
        </p:txBody>
      </p:sp>
    </p:spTree>
    <p:extLst>
      <p:ext uri="{BB962C8B-B14F-4D97-AF65-F5344CB8AC3E}">
        <p14:creationId xmlns:p14="http://schemas.microsoft.com/office/powerpoint/2010/main" val="4088957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CFC3C-B52E-4C92-8CD7-9A2B8624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7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/>
              <a:t>Estudo do estado nutricional de crianças beneficiárias do Bolsa Família: outro caso de encontro da demanda da Política Pública (por efeitos do programa e do acompanhamento em saúde), com a proximidade institucional com o demandante (MDS) e capacidade técnica/tecnológica instalada (SAGI e Coord. Nutrição MS)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A287B2-64B3-460D-BFEE-77B2048A2C1D}"/>
              </a:ext>
            </a:extLst>
          </p:cNvPr>
          <p:cNvSpPr txBox="1"/>
          <p:nvPr/>
        </p:nvSpPr>
        <p:spPr>
          <a:xfrm>
            <a:off x="3277772" y="5446643"/>
            <a:ext cx="49389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Produção de indicadores de monitoramento por municípios e subgrupos demanda equipe estável e treinada e acesso a novas tecnologias e registros administrativos do MDS e MS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5E7127-F6D8-4496-B2CC-190AF2A91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308" y="1946339"/>
            <a:ext cx="3052469" cy="406767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1C406A3-358F-42D8-8F93-BB1281611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396" y="1775070"/>
            <a:ext cx="3448050" cy="35718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F12EC57-27E4-4E51-B39E-EBB28C017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91" y="2041295"/>
            <a:ext cx="4352041" cy="32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77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CFC3C-B52E-4C92-8CD7-9A2B8624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7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/>
              <a:t>Estudo do impacto do </a:t>
            </a:r>
            <a:r>
              <a:rPr lang="pt-BR" sz="2400" dirty="0" err="1"/>
              <a:t>Pronatec</a:t>
            </a:r>
            <a:r>
              <a:rPr lang="pt-BR" sz="2400" dirty="0"/>
              <a:t> na empregabilidade formal de </a:t>
            </a:r>
            <a:r>
              <a:rPr lang="pt-BR" sz="2400" dirty="0" err="1"/>
              <a:t>cursantes</a:t>
            </a:r>
            <a:r>
              <a:rPr lang="pt-BR" sz="2400" dirty="0"/>
              <a:t> do Cadastro </a:t>
            </a:r>
            <a:r>
              <a:rPr lang="pt-BR" sz="2400" dirty="0" err="1"/>
              <a:t>Unico</a:t>
            </a:r>
            <a:r>
              <a:rPr lang="pt-BR" sz="2400" dirty="0"/>
              <a:t>: outro caso de encontro da demanda da Política Pública (por efeitos do programa e articulação com outras políticas de emprego e renda), com a proximidade institucional com o demandante (MDS e MEC) e capacidade técnica/tecnológica instalada (SAGI)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A287B2-64B3-460D-BFEE-77B2048A2C1D}"/>
              </a:ext>
            </a:extLst>
          </p:cNvPr>
          <p:cNvSpPr txBox="1"/>
          <p:nvPr/>
        </p:nvSpPr>
        <p:spPr>
          <a:xfrm>
            <a:off x="3277772" y="5446643"/>
            <a:ext cx="49389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Produção de indicadores de monitoramento por municípios e subgrupos demanda equipe estável e treinada e acesso a novas tecnologias e registros administrativos do MDS e MTE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0A653E-49F6-4178-A2B1-F40A245E5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8432"/>
            <a:ext cx="4076700" cy="31051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F1370AE-9C3A-48C1-A7EF-E175F89CE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841901"/>
            <a:ext cx="4481573" cy="343821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D80B8F-7EE8-4183-8943-B82B74357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251" y="1632193"/>
            <a:ext cx="28289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66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3212" y="1412776"/>
            <a:ext cx="10270588" cy="5040560"/>
          </a:xfrm>
        </p:spPr>
        <p:txBody>
          <a:bodyPr>
            <a:normAutofit/>
          </a:bodyPr>
          <a:lstStyle/>
          <a:p>
            <a:pPr lvl="1" algn="just"/>
            <a:endParaRPr lang="pt-BR" sz="2000" dirty="0"/>
          </a:p>
          <a:p>
            <a:pPr lvl="1" algn="just"/>
            <a:endParaRPr lang="pt-BR" sz="2000" dirty="0"/>
          </a:p>
          <a:p>
            <a:pPr lvl="1" algn="just"/>
            <a:endParaRPr lang="pt-BR" sz="2000" dirty="0"/>
          </a:p>
          <a:p>
            <a:pPr marL="457200" lvl="1" indent="0" algn="just">
              <a:buNone/>
            </a:pPr>
            <a:r>
              <a:rPr lang="pt-BR" b="1" dirty="0"/>
              <a:t>Censos e Pesquisas		Registros e Cadastros</a:t>
            </a:r>
          </a:p>
          <a:p>
            <a:pPr marL="457200" lvl="1" indent="0" algn="just">
              <a:buNone/>
            </a:pPr>
            <a:r>
              <a:rPr lang="pt-BR" sz="2000" dirty="0"/>
              <a:t>Representatividade do Universo	Cobrem segmentos da população</a:t>
            </a:r>
          </a:p>
          <a:p>
            <a:pPr marL="457200" lvl="1" indent="0" algn="just">
              <a:buNone/>
            </a:pPr>
            <a:r>
              <a:rPr lang="pt-BR" sz="2000" dirty="0"/>
              <a:t>Controle de campo			Controle administrativo</a:t>
            </a:r>
          </a:p>
          <a:p>
            <a:pPr marL="457200" lvl="1" indent="0" algn="just">
              <a:buNone/>
            </a:pPr>
            <a:r>
              <a:rPr lang="pt-BR" sz="2000" dirty="0"/>
              <a:t>Equipe especializada			Equipe </a:t>
            </a:r>
            <a:r>
              <a:rPr lang="pt-BR" sz="2000" dirty="0" err="1"/>
              <a:t>heterog</a:t>
            </a:r>
            <a:r>
              <a:rPr lang="pt-BR" sz="2000" dirty="0"/>
              <a:t>/</a:t>
            </a:r>
            <a:r>
              <a:rPr lang="pt-BR" sz="2000" dirty="0" err="1"/>
              <a:t>Auto-preenchimento</a:t>
            </a:r>
            <a:endParaRPr lang="pt-BR" sz="2000" dirty="0"/>
          </a:p>
          <a:p>
            <a:pPr marL="457200" lvl="1" indent="0" algn="just">
              <a:buNone/>
            </a:pPr>
            <a:r>
              <a:rPr lang="pt-BR" sz="2000" dirty="0"/>
              <a:t>Questionário com variáveis		Formulário com categ. administrativa</a:t>
            </a:r>
          </a:p>
          <a:p>
            <a:pPr marL="457200" lvl="1" indent="0" algn="just">
              <a:buNone/>
            </a:pPr>
            <a:r>
              <a:rPr lang="pt-BR" sz="2000" dirty="0"/>
              <a:t>Não resposta seletiva			Não preenchimento</a:t>
            </a:r>
          </a:p>
          <a:p>
            <a:pPr marL="457200" lvl="1" indent="0" algn="just">
              <a:buNone/>
            </a:pPr>
            <a:r>
              <a:rPr lang="pt-BR" sz="2000" dirty="0"/>
              <a:t>Erros de medição			Erros de interpretação</a:t>
            </a:r>
          </a:p>
          <a:p>
            <a:pPr marL="457200" lvl="1" indent="0" algn="just">
              <a:buNone/>
            </a:pPr>
            <a:r>
              <a:rPr lang="pt-BR" sz="2000" dirty="0" err="1"/>
              <a:t>Microdados</a:t>
            </a:r>
            <a:r>
              <a:rPr lang="pt-BR" sz="2000" dirty="0"/>
              <a:t> tratados			Registros individuais não tratados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E9E6D6C-5FB6-4834-85A3-85266BBFE312}"/>
              </a:ext>
            </a:extLst>
          </p:cNvPr>
          <p:cNvSpPr txBox="1">
            <a:spLocks/>
          </p:cNvSpPr>
          <p:nvPr/>
        </p:nvSpPr>
        <p:spPr>
          <a:xfrm>
            <a:off x="801857" y="119223"/>
            <a:ext cx="1087432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Finalizando....  Integração de registros e cadastros públicos não respondem todas as demandas de avaliação e de diagnóstico, especialmente em uma país tão desigual como o Brasil. Pesquisas amostrais domiciliares continuarão sendo necessários por muitos anos. </a:t>
            </a:r>
          </a:p>
        </p:txBody>
      </p:sp>
    </p:spTree>
    <p:extLst>
      <p:ext uri="{BB962C8B-B14F-4D97-AF65-F5344CB8AC3E}">
        <p14:creationId xmlns:p14="http://schemas.microsoft.com/office/powerpoint/2010/main" val="4226643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01857" y="119223"/>
            <a:ext cx="1087432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Afinal, como mostrar evidências dos efeitos integrados de várias politicas públicas sobre toda a  população ? Como dimensionar públicos-alvo de políticas nos quais os registros administrativos podem cobrir apenas parcela dos mesmos ?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000" dirty="0"/>
              <a:t>Evolução da Pobreza e Extrema Pobreza- Brasil 1992 a 2015</a:t>
            </a:r>
            <a:endParaRPr lang="pt-BR" sz="2400" dirty="0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5661C81-49F0-465D-A53C-19F08465F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88611"/>
              </p:ext>
            </p:extLst>
          </p:nvPr>
        </p:nvGraphicFramePr>
        <p:xfrm>
          <a:off x="1294228" y="2091401"/>
          <a:ext cx="986145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131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407A42-D4CB-4E05-9321-544F03B31C3E}"/>
              </a:ext>
            </a:extLst>
          </p:cNvPr>
          <p:cNvSpPr txBox="1"/>
          <p:nvPr/>
        </p:nvSpPr>
        <p:spPr>
          <a:xfrm>
            <a:off x="1015999" y="210384"/>
            <a:ext cx="998493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Obrigado !!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</a:t>
            </a:r>
            <a:r>
              <a:rPr lang="en-US" sz="2400" dirty="0">
                <a:latin typeface="+mn-lt"/>
              </a:rPr>
              <a:t>aulo.jannuzzi@hotmail.com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Material de </a:t>
            </a:r>
            <a:r>
              <a:rPr lang="en-US" sz="2400" dirty="0" err="1">
                <a:latin typeface="+mn-lt"/>
              </a:rPr>
              <a:t>referência</a:t>
            </a:r>
            <a:endParaRPr lang="en-US" sz="2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pic>
        <p:nvPicPr>
          <p:cNvPr id="5123" name="Picture 3" descr="C:\Users\mds\Downloads\Monitoramento_nova2.jpg">
            <a:extLst>
              <a:ext uri="{FF2B5EF4-FFF2-40B4-BE49-F238E27FC236}">
                <a16:creationId xmlns:a16="http://schemas.microsoft.com/office/drawing/2014/main" id="{0ED3B3EF-8984-4F66-9334-558CCD8C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32" y="1543050"/>
            <a:ext cx="2274888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16D042B-D266-4063-BA88-F9A088A01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" y="1658938"/>
            <a:ext cx="2025650" cy="29305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FCC31F8-C4AD-445D-92CF-2848281F9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5" y="2760663"/>
            <a:ext cx="1920875" cy="236537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5126" name="CaixaDeTexto 4">
            <a:extLst>
              <a:ext uri="{FF2B5EF4-FFF2-40B4-BE49-F238E27FC236}">
                <a16:creationId xmlns:a16="http://schemas.microsoft.com/office/drawing/2014/main" id="{9E260C87-47CE-4D2E-A9DB-B877AA0A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5321300"/>
            <a:ext cx="295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Estudos em Avaliação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Educacional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n. 58 (2014) e n.66 (2016)</a:t>
            </a:r>
          </a:p>
        </p:txBody>
      </p:sp>
      <p:sp>
        <p:nvSpPr>
          <p:cNvPr id="5127" name="CaixaDeTexto 5">
            <a:extLst>
              <a:ext uri="{FF2B5EF4-FFF2-40B4-BE49-F238E27FC236}">
                <a16:creationId xmlns:a16="http://schemas.microsoft.com/office/drawing/2014/main" id="{6C9D7120-D10F-4218-AF2D-591B2B38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5383213"/>
            <a:ext cx="1798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Editora Alínea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pic>
        <p:nvPicPr>
          <p:cNvPr id="5128" name="Imagem 7">
            <a:extLst>
              <a:ext uri="{FF2B5EF4-FFF2-40B4-BE49-F238E27FC236}">
                <a16:creationId xmlns:a16="http://schemas.microsoft.com/office/drawing/2014/main" id="{E04CBBFA-663D-4EDC-BCD1-1C59201B7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1785938"/>
            <a:ext cx="26670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tângulo 1">
            <a:extLst>
              <a:ext uri="{FF2B5EF4-FFF2-40B4-BE49-F238E27FC236}">
                <a16:creationId xmlns:a16="http://schemas.microsoft.com/office/drawing/2014/main" id="{B457E91B-3CBA-478F-BACF-8CF6100D8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088" y="5799138"/>
            <a:ext cx="3209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hlinkClick r:id="rId6"/>
              </a:rPr>
              <a:t>https://drive.google.com/drive/folders/0B0rv-8MCU4JdaWM1ZnFMakg5d00?usp=sharing</a:t>
            </a:r>
            <a:endParaRPr lang="pt-BR" altLang="pt-BR" sz="1200">
              <a:latin typeface="Arial" panose="020B0604020202020204" pitchFamily="34" charset="0"/>
            </a:endParaRPr>
          </a:p>
        </p:txBody>
      </p:sp>
      <p:pic>
        <p:nvPicPr>
          <p:cNvPr id="5130" name="Imagem 9" descr="Indicadores Sociais no Brasil: conceitos, fontes de dados e aplicações">
            <a:extLst>
              <a:ext uri="{FF2B5EF4-FFF2-40B4-BE49-F238E27FC236}">
                <a16:creationId xmlns:a16="http://schemas.microsoft.com/office/drawing/2014/main" id="{E49D099C-E955-4E7D-A7C7-0CFA35137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928813"/>
            <a:ext cx="2249487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tângulo 10">
            <a:extLst>
              <a:ext uri="{FF2B5EF4-FFF2-40B4-BE49-F238E27FC236}">
                <a16:creationId xmlns:a16="http://schemas.microsoft.com/office/drawing/2014/main" id="{D632F18E-3F71-496C-8C75-9AAE6C040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5915025"/>
            <a:ext cx="3754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000">
                <a:hlinkClick r:id="rId8"/>
              </a:rPr>
              <a:t>http://www.grupoatomoealinea.com.br/indicadores-sociais-no-brasil-conceitos-fontes-de-dados-e-aplicacoes.html</a:t>
            </a:r>
            <a:r>
              <a:rPr lang="pt-BR" altLang="pt-BR" sz="1000"/>
              <a:t> </a:t>
            </a:r>
          </a:p>
        </p:txBody>
      </p:sp>
      <p:sp>
        <p:nvSpPr>
          <p:cNvPr id="5132" name="CaixaDeTexto 1">
            <a:extLst>
              <a:ext uri="{FF2B5EF4-FFF2-40B4-BE49-F238E27FC236}">
                <a16:creationId xmlns:a16="http://schemas.microsoft.com/office/drawing/2014/main" id="{9F3B89D9-3EA6-4D36-8C2A-14A79ECC5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5" y="5321300"/>
            <a:ext cx="279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Fundação Perseu Abramo</a:t>
            </a:r>
          </a:p>
        </p:txBody>
      </p:sp>
    </p:spTree>
    <p:extLst>
      <p:ext uri="{BB962C8B-B14F-4D97-AF65-F5344CB8AC3E}">
        <p14:creationId xmlns:p14="http://schemas.microsoft.com/office/powerpoint/2010/main" val="298926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 bwMode="auto">
          <a:xfrm>
            <a:off x="397565" y="115888"/>
            <a:ext cx="11370365" cy="20875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t-BR" altLang="pt-BR" sz="2400" dirty="0">
                <a:solidFill>
                  <a:schemeClr val="tx1">
                    <a:lumMod val="50000"/>
                  </a:schemeClr>
                </a:solidFill>
              </a:rPr>
              <a:t>O surgimento e fortalecimento da produção as Estatísticas Públicas está associado à construção do Estado de Bem Estar Social no Mundo e à complexidade da economia mundial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63752" y="4005064"/>
            <a:ext cx="339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Anos 40 - Contabilidade Nacional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42053" y="4544772"/>
            <a:ext cx="339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Anos 20 - Desemprego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37269" y="3567944"/>
            <a:ext cx="339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Anos 60 – Indicadores Sociais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39995" y="3172103"/>
            <a:ext cx="339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Anos 90 – Indicadores Ambientais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689778-1FA0-437E-A0C7-6F5CCA12A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11" y="1577010"/>
            <a:ext cx="9486916" cy="499606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3A47B7B-A403-4C37-BCDA-556225706D63}"/>
              </a:ext>
            </a:extLst>
          </p:cNvPr>
          <p:cNvSpPr txBox="1"/>
          <p:nvPr/>
        </p:nvSpPr>
        <p:spPr>
          <a:xfrm>
            <a:off x="5036496" y="2373826"/>
            <a:ext cx="25974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Guerras Mundiais</a:t>
            </a:r>
          </a:p>
          <a:p>
            <a:r>
              <a:rPr lang="pt-BR" b="1" dirty="0">
                <a:solidFill>
                  <a:srgbClr val="FF0000"/>
                </a:solidFill>
              </a:rPr>
              <a:t>Urbanização</a:t>
            </a:r>
          </a:p>
          <a:p>
            <a:r>
              <a:rPr lang="pt-BR" b="1" dirty="0">
                <a:solidFill>
                  <a:srgbClr val="FF0000"/>
                </a:solidFill>
              </a:rPr>
              <a:t>Envelhecimento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FEE4E24-9D83-4F66-80F7-90057A23D8B4}"/>
              </a:ext>
            </a:extLst>
          </p:cNvPr>
          <p:cNvSpPr txBox="1"/>
          <p:nvPr/>
        </p:nvSpPr>
        <p:spPr>
          <a:xfrm>
            <a:off x="9917465" y="2285532"/>
            <a:ext cx="227512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Exp. Capitalismo</a:t>
            </a:r>
          </a:p>
          <a:p>
            <a:r>
              <a:rPr lang="pt-BR" b="1" dirty="0">
                <a:solidFill>
                  <a:srgbClr val="FF0000"/>
                </a:solidFill>
              </a:rPr>
              <a:t>Invest. Infraestrutura</a:t>
            </a:r>
          </a:p>
          <a:p>
            <a:r>
              <a:rPr lang="pt-BR" b="1" dirty="0">
                <a:solidFill>
                  <a:srgbClr val="FF0000"/>
                </a:solidFill>
              </a:rPr>
              <a:t>Invest. </a:t>
            </a:r>
            <a:r>
              <a:rPr lang="pt-BR" b="1" dirty="0" err="1">
                <a:solidFill>
                  <a:srgbClr val="FF0000"/>
                </a:solidFill>
              </a:rPr>
              <a:t>Cap.Humano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err="1">
                <a:solidFill>
                  <a:srgbClr val="FF0000"/>
                </a:solidFill>
              </a:rPr>
              <a:t>Movim</a:t>
            </a:r>
            <a:r>
              <a:rPr lang="pt-BR" b="1" dirty="0">
                <a:solidFill>
                  <a:srgbClr val="FF0000"/>
                </a:solidFill>
              </a:rPr>
              <a:t>. Sindical</a:t>
            </a:r>
          </a:p>
          <a:p>
            <a:r>
              <a:rPr lang="pt-BR" b="1" dirty="0" err="1">
                <a:solidFill>
                  <a:srgbClr val="FF0000"/>
                </a:solidFill>
              </a:rPr>
              <a:t>Movim</a:t>
            </a:r>
            <a:r>
              <a:rPr lang="pt-BR" b="1" dirty="0">
                <a:solidFill>
                  <a:srgbClr val="FF0000"/>
                </a:solidFill>
              </a:rPr>
              <a:t>. Social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2124019D-7B46-4E54-9E44-EBD3E3761373}"/>
              </a:ext>
            </a:extLst>
          </p:cNvPr>
          <p:cNvSpPr/>
          <p:nvPr/>
        </p:nvSpPr>
        <p:spPr>
          <a:xfrm>
            <a:off x="6937937" y="2881657"/>
            <a:ext cx="496533" cy="290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1A8853E0-F6AC-432C-AF9A-610F1AEA1D3B}"/>
              </a:ext>
            </a:extLst>
          </p:cNvPr>
          <p:cNvSpPr/>
          <p:nvPr/>
        </p:nvSpPr>
        <p:spPr>
          <a:xfrm rot="10648864">
            <a:off x="9364516" y="2959033"/>
            <a:ext cx="496533" cy="290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08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 bwMode="auto">
          <a:xfrm>
            <a:off x="1671639" y="115888"/>
            <a:ext cx="8715375" cy="122488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pt-BR" altLang="pt-BR" sz="2400" dirty="0">
                <a:solidFill>
                  <a:schemeClr val="tx1">
                    <a:lumMod val="50000"/>
                  </a:schemeClr>
                </a:solidFill>
              </a:rPr>
              <a:t>Ao longo do século XX, consolidaram-se três grandes modelos de Estado de Bem-Estar no mundo desenvolvido</a:t>
            </a:r>
            <a:br>
              <a:rPr lang="pt-BR" altLang="pt-BR" sz="24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pt-BR" altLang="pt-BR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t-BR" altLang="pt-BR" sz="2400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pt-BR" altLang="pt-BR" sz="2000" dirty="0">
                <a:solidFill>
                  <a:schemeClr val="tx1">
                    <a:lumMod val="50000"/>
                  </a:schemeClr>
                </a:solidFill>
              </a:rPr>
              <a:t>arga Fiscal do Setor Público em alguns países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2020010" y="1507391"/>
          <a:ext cx="8144343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36">
                  <a:extLst>
                    <a:ext uri="{9D8B030D-6E8A-4147-A177-3AD203B41FA5}">
                      <a16:colId xmlns:a16="http://schemas.microsoft.com/office/drawing/2014/main" val="3616461725"/>
                    </a:ext>
                  </a:extLst>
                </a:gridCol>
                <a:gridCol w="827581">
                  <a:extLst>
                    <a:ext uri="{9D8B030D-6E8A-4147-A177-3AD203B41FA5}">
                      <a16:colId xmlns:a16="http://schemas.microsoft.com/office/drawing/2014/main" val="3237180678"/>
                    </a:ext>
                  </a:extLst>
                </a:gridCol>
                <a:gridCol w="827581">
                  <a:extLst>
                    <a:ext uri="{9D8B030D-6E8A-4147-A177-3AD203B41FA5}">
                      <a16:colId xmlns:a16="http://schemas.microsoft.com/office/drawing/2014/main" val="2614865192"/>
                    </a:ext>
                  </a:extLst>
                </a:gridCol>
                <a:gridCol w="827581">
                  <a:extLst>
                    <a:ext uri="{9D8B030D-6E8A-4147-A177-3AD203B41FA5}">
                      <a16:colId xmlns:a16="http://schemas.microsoft.com/office/drawing/2014/main" val="1750754837"/>
                    </a:ext>
                  </a:extLst>
                </a:gridCol>
                <a:gridCol w="910339">
                  <a:extLst>
                    <a:ext uri="{9D8B030D-6E8A-4147-A177-3AD203B41FA5}">
                      <a16:colId xmlns:a16="http://schemas.microsoft.com/office/drawing/2014/main" val="2435855171"/>
                    </a:ext>
                  </a:extLst>
                </a:gridCol>
                <a:gridCol w="827581">
                  <a:extLst>
                    <a:ext uri="{9D8B030D-6E8A-4147-A177-3AD203B41FA5}">
                      <a16:colId xmlns:a16="http://schemas.microsoft.com/office/drawing/2014/main" val="2879307979"/>
                    </a:ext>
                  </a:extLst>
                </a:gridCol>
                <a:gridCol w="827581">
                  <a:extLst>
                    <a:ext uri="{9D8B030D-6E8A-4147-A177-3AD203B41FA5}">
                      <a16:colId xmlns:a16="http://schemas.microsoft.com/office/drawing/2014/main" val="2547613116"/>
                    </a:ext>
                  </a:extLst>
                </a:gridCol>
                <a:gridCol w="827581">
                  <a:extLst>
                    <a:ext uri="{9D8B030D-6E8A-4147-A177-3AD203B41FA5}">
                      <a16:colId xmlns:a16="http://schemas.microsoft.com/office/drawing/2014/main" val="1810127389"/>
                    </a:ext>
                  </a:extLst>
                </a:gridCol>
                <a:gridCol w="853082">
                  <a:extLst>
                    <a:ext uri="{9D8B030D-6E8A-4147-A177-3AD203B41FA5}">
                      <a16:colId xmlns:a16="http://schemas.microsoft.com/office/drawing/2014/main" val="2717402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Modelo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516115"/>
                  </a:ext>
                </a:extLst>
              </a:tr>
              <a:tr h="396240">
                <a:tc gridSpan="2">
                  <a:txBody>
                    <a:bodyPr/>
                    <a:lstStyle/>
                    <a:p>
                      <a:r>
                        <a:rPr lang="pt-BR" sz="1600" b="1" dirty="0"/>
                        <a:t>Euro-Continental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0856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pt-BR" dirty="0"/>
                        <a:t>Alemanha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03069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49187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pt-BR" b="1" dirty="0"/>
                        <a:t>Nórdico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84897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pt-BR" dirty="0"/>
                        <a:t>Suécia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59322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897032"/>
                  </a:ext>
                </a:extLst>
              </a:tr>
              <a:tr h="396240">
                <a:tc gridSpan="2">
                  <a:txBody>
                    <a:bodyPr/>
                    <a:lstStyle/>
                    <a:p>
                      <a:r>
                        <a:rPr lang="pt-BR" sz="1800" b="1" dirty="0"/>
                        <a:t>Anglo-saxão</a:t>
                      </a:r>
                      <a:endParaRPr lang="pt-B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44903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pt-BR" dirty="0"/>
                        <a:t>EUA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228301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919537" y="5604431"/>
            <a:ext cx="846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Dados 1870-2002 </a:t>
            </a:r>
            <a:r>
              <a:rPr lang="pt-BR" dirty="0" err="1"/>
              <a:t>Vito</a:t>
            </a:r>
            <a:r>
              <a:rPr lang="pt-BR" dirty="0"/>
              <a:t> </a:t>
            </a:r>
            <a:r>
              <a:rPr lang="pt-BR" dirty="0" err="1"/>
              <a:t>Tanzi</a:t>
            </a:r>
            <a:r>
              <a:rPr lang="pt-BR" dirty="0"/>
              <a:t>. The </a:t>
            </a:r>
            <a:r>
              <a:rPr lang="pt-BR" dirty="0" err="1"/>
              <a:t>Economic</a:t>
            </a:r>
            <a:r>
              <a:rPr lang="pt-BR" dirty="0"/>
              <a:t> Role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State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21st </a:t>
            </a:r>
            <a:r>
              <a:rPr lang="pt-BR" dirty="0" err="1"/>
              <a:t>Century</a:t>
            </a:r>
            <a:endParaRPr lang="pt-BR" dirty="0"/>
          </a:p>
          <a:p>
            <a:r>
              <a:rPr lang="pt-BR" dirty="0"/>
              <a:t>            2007-2014: IMF Fiscal Monitor – tabelas </a:t>
            </a:r>
          </a:p>
          <a:p>
            <a:r>
              <a:rPr lang="pt-BR" dirty="0"/>
              <a:t>            Modelos de Estado de Bem-Estar: </a:t>
            </a:r>
            <a:r>
              <a:rPr lang="pt-BR" dirty="0" err="1"/>
              <a:t>Esping</a:t>
            </a:r>
            <a:r>
              <a:rPr lang="pt-BR" dirty="0"/>
              <a:t>-Andersen 1991</a:t>
            </a:r>
          </a:p>
        </p:txBody>
      </p:sp>
    </p:spTree>
    <p:extLst>
      <p:ext uri="{BB962C8B-B14F-4D97-AF65-F5344CB8AC3E}">
        <p14:creationId xmlns:p14="http://schemas.microsoft.com/office/powerpoint/2010/main" val="55247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 bwMode="auto">
          <a:xfrm>
            <a:off x="662609" y="115888"/>
            <a:ext cx="10972800" cy="122488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pt-BR" altLang="pt-BR" sz="2400" dirty="0">
                <a:solidFill>
                  <a:schemeClr val="tx1">
                    <a:lumMod val="50000"/>
                  </a:schemeClr>
                </a:solidFill>
              </a:rPr>
              <a:t>No caso brasileiro, a carga fiscal aumentou dos anos 1930 aos anos 1970 e depois após a Constituição de 1988, estabilizando-se há quase 15 anos em 33% do PIB</a:t>
            </a:r>
            <a:br>
              <a:rPr lang="pt-BR" altLang="pt-BR" sz="24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pt-BR" altLang="pt-BR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t-BR" altLang="pt-BR" sz="2400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pt-BR" altLang="pt-BR" sz="2000" dirty="0">
                <a:solidFill>
                  <a:schemeClr val="tx1">
                    <a:lumMod val="50000"/>
                  </a:schemeClr>
                </a:solidFill>
              </a:rPr>
              <a:t>arga Fiscal do Setor Público em alguns países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2020010" y="1507391"/>
          <a:ext cx="8144343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36">
                  <a:extLst>
                    <a:ext uri="{9D8B030D-6E8A-4147-A177-3AD203B41FA5}">
                      <a16:colId xmlns:a16="http://schemas.microsoft.com/office/drawing/2014/main" val="3616461725"/>
                    </a:ext>
                  </a:extLst>
                </a:gridCol>
                <a:gridCol w="827581">
                  <a:extLst>
                    <a:ext uri="{9D8B030D-6E8A-4147-A177-3AD203B41FA5}">
                      <a16:colId xmlns:a16="http://schemas.microsoft.com/office/drawing/2014/main" val="3237180678"/>
                    </a:ext>
                  </a:extLst>
                </a:gridCol>
                <a:gridCol w="827581">
                  <a:extLst>
                    <a:ext uri="{9D8B030D-6E8A-4147-A177-3AD203B41FA5}">
                      <a16:colId xmlns:a16="http://schemas.microsoft.com/office/drawing/2014/main" val="2614865192"/>
                    </a:ext>
                  </a:extLst>
                </a:gridCol>
                <a:gridCol w="827581">
                  <a:extLst>
                    <a:ext uri="{9D8B030D-6E8A-4147-A177-3AD203B41FA5}">
                      <a16:colId xmlns:a16="http://schemas.microsoft.com/office/drawing/2014/main" val="1750754837"/>
                    </a:ext>
                  </a:extLst>
                </a:gridCol>
                <a:gridCol w="910339">
                  <a:extLst>
                    <a:ext uri="{9D8B030D-6E8A-4147-A177-3AD203B41FA5}">
                      <a16:colId xmlns:a16="http://schemas.microsoft.com/office/drawing/2014/main" val="2435855171"/>
                    </a:ext>
                  </a:extLst>
                </a:gridCol>
                <a:gridCol w="827581">
                  <a:extLst>
                    <a:ext uri="{9D8B030D-6E8A-4147-A177-3AD203B41FA5}">
                      <a16:colId xmlns:a16="http://schemas.microsoft.com/office/drawing/2014/main" val="2879307979"/>
                    </a:ext>
                  </a:extLst>
                </a:gridCol>
                <a:gridCol w="827581">
                  <a:extLst>
                    <a:ext uri="{9D8B030D-6E8A-4147-A177-3AD203B41FA5}">
                      <a16:colId xmlns:a16="http://schemas.microsoft.com/office/drawing/2014/main" val="2547613116"/>
                    </a:ext>
                  </a:extLst>
                </a:gridCol>
                <a:gridCol w="827581">
                  <a:extLst>
                    <a:ext uri="{9D8B030D-6E8A-4147-A177-3AD203B41FA5}">
                      <a16:colId xmlns:a16="http://schemas.microsoft.com/office/drawing/2014/main" val="1810127389"/>
                    </a:ext>
                  </a:extLst>
                </a:gridCol>
                <a:gridCol w="853082">
                  <a:extLst>
                    <a:ext uri="{9D8B030D-6E8A-4147-A177-3AD203B41FA5}">
                      <a16:colId xmlns:a16="http://schemas.microsoft.com/office/drawing/2014/main" val="2717402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Modelo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516115"/>
                  </a:ext>
                </a:extLst>
              </a:tr>
              <a:tr h="396240">
                <a:tc gridSpan="2">
                  <a:txBody>
                    <a:bodyPr/>
                    <a:lstStyle/>
                    <a:p>
                      <a:r>
                        <a:rPr lang="pt-BR" sz="1600" b="1" dirty="0"/>
                        <a:t>Euro-Continental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0856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pt-BR" dirty="0"/>
                        <a:t>Alemanha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03069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49187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pt-BR" b="1" dirty="0"/>
                        <a:t>Nórdico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84897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pt-BR" dirty="0"/>
                        <a:t>Suécia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59322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897032"/>
                  </a:ext>
                </a:extLst>
              </a:tr>
              <a:tr h="396240">
                <a:tc gridSpan="2">
                  <a:txBody>
                    <a:bodyPr/>
                    <a:lstStyle/>
                    <a:p>
                      <a:r>
                        <a:rPr lang="pt-BR" sz="1800" b="1" dirty="0"/>
                        <a:t>Anglo-saxão</a:t>
                      </a:r>
                      <a:endParaRPr lang="pt-B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44903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pt-BR" dirty="0"/>
                        <a:t>EUA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228301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919537" y="5604431"/>
            <a:ext cx="8467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Dados 1870-2002 </a:t>
            </a:r>
            <a:r>
              <a:rPr lang="pt-BR" dirty="0" err="1"/>
              <a:t>Vito</a:t>
            </a:r>
            <a:r>
              <a:rPr lang="pt-BR" dirty="0"/>
              <a:t> </a:t>
            </a:r>
            <a:r>
              <a:rPr lang="pt-BR" dirty="0" err="1"/>
              <a:t>Tanzi</a:t>
            </a:r>
            <a:r>
              <a:rPr lang="pt-BR" dirty="0"/>
              <a:t>. The </a:t>
            </a:r>
            <a:r>
              <a:rPr lang="pt-BR" dirty="0" err="1"/>
              <a:t>Economic</a:t>
            </a:r>
            <a:r>
              <a:rPr lang="pt-BR" dirty="0"/>
              <a:t> Role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State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21st </a:t>
            </a:r>
            <a:r>
              <a:rPr lang="pt-BR" dirty="0" err="1"/>
              <a:t>Century</a:t>
            </a:r>
            <a:endParaRPr lang="pt-BR" dirty="0"/>
          </a:p>
          <a:p>
            <a:r>
              <a:rPr lang="pt-BR" dirty="0"/>
              <a:t>            2007-2014: IMF Fiscal Monitor – tabelas </a:t>
            </a:r>
          </a:p>
          <a:p>
            <a:r>
              <a:rPr lang="pt-BR" dirty="0"/>
              <a:t>            Modelos de Estado de Bem-Estar: </a:t>
            </a:r>
            <a:r>
              <a:rPr lang="pt-BR" dirty="0" err="1"/>
              <a:t>Esping</a:t>
            </a:r>
            <a:r>
              <a:rPr lang="pt-BR" dirty="0"/>
              <a:t>-Andersen 1991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725265" y="5048151"/>
            <a:ext cx="343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Brasil                        35          32</a:t>
            </a:r>
          </a:p>
        </p:txBody>
      </p:sp>
    </p:spTree>
    <p:extLst>
      <p:ext uri="{BB962C8B-B14F-4D97-AF65-F5344CB8AC3E}">
        <p14:creationId xmlns:p14="http://schemas.microsoft.com/office/powerpoint/2010/main" val="175223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81879" y="275197"/>
            <a:ext cx="10584816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2400" dirty="0"/>
              <a:t>Desde a Constituição de 1988 e, em particular, após 2003, estrutura-se no Brasil um Sistema mais  amplo em escopo e escala de políticas sociais, de cunho universal combinado com ações redistributivas (Universalismo com equidade)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7DADE83-7206-4D42-B0AB-0AA847622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77" y="1490222"/>
            <a:ext cx="8446845" cy="48859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123174" y="5657671"/>
            <a:ext cx="360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Castro (2011) – Revista Brasileira de Monitoramento e Avaliação n.1 em </a:t>
            </a:r>
            <a:r>
              <a:rPr lang="pt-BR" dirty="0">
                <a:hlinkClick r:id="rId3"/>
              </a:rPr>
              <a:t>www.mds.gov.br/sagi</a:t>
            </a:r>
            <a:r>
              <a:rPr lang="pt-BR" dirty="0"/>
              <a:t> ou ISSUU  ou </a:t>
            </a:r>
            <a:r>
              <a:rPr lang="pt-BR" dirty="0" err="1"/>
              <a:t>Fund.Perseu</a:t>
            </a:r>
            <a:r>
              <a:rPr lang="pt-BR" dirty="0"/>
              <a:t> </a:t>
            </a:r>
            <a:r>
              <a:rPr lang="pt-BR" dirty="0" err="1"/>
              <a:t>Abramo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038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3B884-B13F-4592-A427-7C306F83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32" y="12604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2400" dirty="0"/>
              <a:t>O Sistema Estatístico Brasileiro estruturou-se, sobretudo, nesses últimos 50 anos, com fortalecimento do papel do Estado como promotor do Desenvolvimento e, após 1988, pela ampliação da escala e escopo das Políticas Públicas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5B5211-8C87-4E33-9CAC-FDA79FA8B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dirty="0"/>
              <a:t>No Brasil, são evidências nesse sentido</a:t>
            </a:r>
          </a:p>
          <a:p>
            <a:endParaRPr lang="pt-BR" dirty="0"/>
          </a:p>
          <a:p>
            <a:pPr lvl="1"/>
            <a:r>
              <a:rPr lang="pt-BR" dirty="0"/>
              <a:t>Criação do IBGE em 1936, do INEP em 1938, do IPEA em 1964</a:t>
            </a:r>
          </a:p>
          <a:p>
            <a:pPr lvl="1"/>
            <a:r>
              <a:rPr lang="pt-BR" dirty="0"/>
              <a:t>Criação das Inst. Planejamento e Estatística nos anos 1960-1970</a:t>
            </a:r>
          </a:p>
          <a:p>
            <a:pPr lvl="1"/>
            <a:r>
              <a:rPr lang="pt-BR" dirty="0"/>
              <a:t>Ampliação da escopo temático dos Censos Demográficos </a:t>
            </a:r>
          </a:p>
          <a:p>
            <a:pPr lvl="1"/>
            <a:r>
              <a:rPr lang="pt-BR" dirty="0"/>
              <a:t>Implantação da Pnad em 1967 e suplementos temáticos</a:t>
            </a:r>
          </a:p>
          <a:p>
            <a:pPr lvl="1"/>
            <a:r>
              <a:rPr lang="pt-BR" dirty="0"/>
              <a:t>A criação do Relatório de Indicadores Sociais em 1979</a:t>
            </a:r>
          </a:p>
          <a:p>
            <a:pPr lvl="1"/>
            <a:r>
              <a:rPr lang="pt-BR" dirty="0"/>
              <a:t>Implantação da PED nas principais </a:t>
            </a:r>
            <a:r>
              <a:rPr lang="pt-BR" dirty="0" err="1"/>
              <a:t>RMs</a:t>
            </a:r>
            <a:endParaRPr lang="pt-BR" dirty="0"/>
          </a:p>
          <a:p>
            <a:pPr lvl="1"/>
            <a:r>
              <a:rPr lang="pt-BR" dirty="0"/>
              <a:t>A criação da PCV na RMSP e outras regiões em SP</a:t>
            </a:r>
          </a:p>
          <a:p>
            <a:pPr lvl="1"/>
            <a:r>
              <a:rPr lang="pt-BR" dirty="0"/>
              <a:t>Implantação e mudanças metodológicas na PME</a:t>
            </a:r>
          </a:p>
          <a:p>
            <a:pPr lvl="1"/>
            <a:r>
              <a:rPr lang="pt-BR" dirty="0"/>
              <a:t>A introdução da </a:t>
            </a:r>
            <a:r>
              <a:rPr lang="pt-BR" dirty="0" err="1"/>
              <a:t>Munic</a:t>
            </a:r>
            <a:r>
              <a:rPr lang="pt-BR" dirty="0"/>
              <a:t> em 1999 -e </a:t>
            </a:r>
            <a:r>
              <a:rPr lang="pt-BR" dirty="0" err="1"/>
              <a:t>Estadic</a:t>
            </a:r>
            <a:r>
              <a:rPr lang="pt-BR" dirty="0"/>
              <a:t>- e seus suplementos</a:t>
            </a:r>
          </a:p>
          <a:p>
            <a:pPr lvl="1"/>
            <a:r>
              <a:rPr lang="pt-BR" dirty="0"/>
              <a:t>A criação do Rel. Indicadores de Desenvolvimento Sustentável em 2002</a:t>
            </a:r>
          </a:p>
          <a:p>
            <a:pPr lvl="1"/>
            <a:r>
              <a:rPr lang="pt-BR" dirty="0"/>
              <a:t>A criação da Pesquisa Nacional de Saúde</a:t>
            </a:r>
          </a:p>
          <a:p>
            <a:pPr lvl="1"/>
            <a:r>
              <a:rPr lang="pt-BR" dirty="0"/>
              <a:t>A introdução da PNAD Contínua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22304B-9E6C-409C-B2DE-FC935D994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23" y="2753139"/>
            <a:ext cx="2254337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3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1882EE-26AE-4C45-8B60-41EAA685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71399"/>
            <a:ext cx="2887954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Ampliação do escopo temático nos 140 anos de  Censo Demográfico</a:t>
            </a:r>
          </a:p>
          <a:p>
            <a:pPr marL="0" indent="0">
              <a:buNone/>
            </a:pPr>
            <a:r>
              <a:rPr lang="pt-BR" dirty="0"/>
              <a:t>(de 18 a mais de 90 quesitos)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0D518AD-39FE-4B84-808B-6A457ACA0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954" y="57234"/>
            <a:ext cx="8792817" cy="68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7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CCD56-6866-4F31-AF4B-558FA93A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pt-BR" sz="3600" dirty="0"/>
              <a:t>50 anos de PNAD </a:t>
            </a:r>
            <a:br>
              <a:rPr lang="pt-BR" dirty="0"/>
            </a:br>
            <a:r>
              <a:rPr lang="pt-BR" sz="2800" dirty="0"/>
              <a:t>(de Mercado de Trabalho à Segurança Alimentar)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5C71C10-9E10-43C8-8C8D-9E6FD08E2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AFE103D-B6FF-44C1-9124-A5DB198FC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53" y="1309858"/>
            <a:ext cx="11344893" cy="5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04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1440</Words>
  <Application>Microsoft Office PowerPoint</Application>
  <PresentationFormat>Widescreen</PresentationFormat>
  <Paragraphs>230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Calibri Light</vt:lpstr>
      <vt:lpstr>Times New Roman</vt:lpstr>
      <vt:lpstr>Tema do Office</vt:lpstr>
      <vt:lpstr>  XXII ENCONTRO NACIONAL DA ANIPES ENCONTRO DE DEMOGRAFIA IBGE/ANIPES  </vt:lpstr>
      <vt:lpstr>O surgimento e fortalecimento da produção as Estatísticas Públicas está associado à construção do Estado de Bem Estar Social no Mundo e à complexidade da economia mundial</vt:lpstr>
      <vt:lpstr>O surgimento e fortalecimento da produção as Estatísticas Públicas está associado à construção do Estado de Bem Estar Social no Mundo e à complexidade da economia mundial</vt:lpstr>
      <vt:lpstr>Ao longo do século XX, consolidaram-se três grandes modelos de Estado de Bem-Estar no mundo desenvolvido  Carga Fiscal do Setor Público em alguns países</vt:lpstr>
      <vt:lpstr>No caso brasileiro, a carga fiscal aumentou dos anos 1930 aos anos 1970 e depois após a Constituição de 1988, estabilizando-se há quase 15 anos em 33% do PIB  Carga Fiscal do Setor Público em alguns países</vt:lpstr>
      <vt:lpstr>Apresentação do PowerPoint</vt:lpstr>
      <vt:lpstr>O Sistema Estatístico Brasileiro estruturou-se, sobretudo, nesses últimos 50 anos, com fortalecimento do papel do Estado como promotor do Desenvolvimento e, após 1988, pela ampliação da escala e escopo das Políticas Públicas</vt:lpstr>
      <vt:lpstr>Apresentação do PowerPoint</vt:lpstr>
      <vt:lpstr>50 anos de PNAD  (de Mercado de Trabalho à Segurança Alimentar)</vt:lpstr>
      <vt:lpstr>20 anos de Munic  (Da Estrutura Administrativa a Iniciativas de Direitos Humanos)</vt:lpstr>
      <vt:lpstr>Apresentação do PowerPoint</vt:lpstr>
      <vt:lpstr>Apresentação do PowerPoint</vt:lpstr>
      <vt:lpstr>Apresentação do PowerPoint</vt:lpstr>
      <vt:lpstr>Teríamos logrado produzir informações sofisticadas para atender demandas complexas de Políticas Públicas sem um Sistema Estatístico estruturado em instituições especializadas ?</vt:lpstr>
      <vt:lpstr>Desenvolvimento do Sistema Estatístico está atrelado à complexidade das demandas das Políticas Públicas, da capacidade institucional de produzi-las com especificidade e regularidade e capacidade técnica e tecnológica de produzi-las</vt:lpstr>
      <vt:lpstr>Desenvolvimento do Sistema Estatístico está atrelado à complexidade das demandas das Políticas Públicas, da capacidade institucional de produzi-las com especificidade e regularidade e capacidade técnica e tecnológica de produzi-las</vt:lpstr>
      <vt:lpstr>Desenvolvimento do Sistema Estatístico está atrelado à complexidade das demandas das Políticas Públicas, da capacidade institucional de produzi-las com especificidade e regularidade e capacidade técnica e tecnológica de produzi-las</vt:lpstr>
      <vt:lpstr>Desenvolvimento do Sistema Estatístico está atrelado à complexidade das demandas das Políticas Públicas, da capacidade institucional de produzi-las com especificidade e regularidade e capacidade técnica e tecnológica de produzi-las</vt:lpstr>
      <vt:lpstr>Apresentação do PowerPoint</vt:lpstr>
      <vt:lpstr>Apresentação do PowerPoint</vt:lpstr>
      <vt:lpstr>Aplicativo IDV/MOPS- Identificação de Domicílios Vulneráveis e Mapa de Oportunidades e Serviços Públicos: um caso de encontro da demanda da Política Pública (por identificar os bolsões de pobreza), com a proximidade institucional com o demandante (MDS) e capacidade técnica/tecnológica instalada (SAGI) </vt:lpstr>
      <vt:lpstr>Estudo do estado nutricional de crianças beneficiárias do Bolsa Família: outro caso de encontro da demanda da Política Pública (por efeitos do programa e do acompanhamento em saúde), com a proximidade institucional com o demandante (MDS) e capacidade técnica/tecnológica instalada (SAGI e Coord. Nutrição MS) </vt:lpstr>
      <vt:lpstr>Estudo do impacto do Pronatec na empregabilidade formal de cursantes do Cadastro Unico: outro caso de encontro da demanda da Política Pública (por efeitos do programa e articulação com outras políticas de emprego e renda), com a proximidade institucional com o demandante (MDS e MEC) e capacidade técnica/tecnológica instalada (SAGI)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 jannuzzi</dc:creator>
  <cp:lastModifiedBy>simone jannuzzi</cp:lastModifiedBy>
  <cp:revision>29</cp:revision>
  <dcterms:created xsi:type="dcterms:W3CDTF">2017-11-09T11:17:02Z</dcterms:created>
  <dcterms:modified xsi:type="dcterms:W3CDTF">2017-11-20T23:38:22Z</dcterms:modified>
</cp:coreProperties>
</file>